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58" r:id="rId4"/>
    <p:sldId id="1457" r:id="rId5"/>
    <p:sldId id="1172" r:id="rId6"/>
    <p:sldId id="1176" r:id="rId7"/>
    <p:sldId id="1173" r:id="rId8"/>
    <p:sldId id="1459" r:id="rId9"/>
    <p:sldId id="1467" r:id="rId10"/>
    <p:sldId id="1468" r:id="rId11"/>
    <p:sldId id="1177" r:id="rId12"/>
    <p:sldId id="1179" r:id="rId13"/>
    <p:sldId id="294" r:id="rId14"/>
    <p:sldId id="1461" r:id="rId15"/>
    <p:sldId id="283" r:id="rId16"/>
    <p:sldId id="1463" r:id="rId17"/>
    <p:sldId id="306" r:id="rId18"/>
    <p:sldId id="262" r:id="rId19"/>
    <p:sldId id="1472" r:id="rId20"/>
    <p:sldId id="263" r:id="rId21"/>
    <p:sldId id="307" r:id="rId22"/>
    <p:sldId id="285" r:id="rId23"/>
    <p:sldId id="288" r:id="rId24"/>
    <p:sldId id="287" r:id="rId25"/>
    <p:sldId id="309" r:id="rId26"/>
    <p:sldId id="286" r:id="rId27"/>
    <p:sldId id="308" r:id="rId28"/>
    <p:sldId id="289" r:id="rId29"/>
    <p:sldId id="290" r:id="rId30"/>
    <p:sldId id="292" r:id="rId31"/>
    <p:sldId id="293" r:id="rId32"/>
    <p:sldId id="1471" r:id="rId33"/>
    <p:sldId id="295" r:id="rId34"/>
    <p:sldId id="296" r:id="rId35"/>
    <p:sldId id="298" r:id="rId36"/>
    <p:sldId id="299" r:id="rId37"/>
    <p:sldId id="310" r:id="rId38"/>
    <p:sldId id="300" r:id="rId39"/>
    <p:sldId id="302" r:id="rId40"/>
    <p:sldId id="312" r:id="rId41"/>
    <p:sldId id="313" r:id="rId42"/>
    <p:sldId id="1169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73">
          <p15:clr>
            <a:srgbClr val="A4A3A4"/>
          </p15:clr>
        </p15:guide>
        <p15:guide id="2" pos="2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00FF00"/>
    <a:srgbClr val="0516B3"/>
    <a:srgbClr val="02104A"/>
    <a:srgbClr val="02044A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12" autoAdjust="0"/>
    <p:restoredTop sz="80050" autoAdjust="0"/>
  </p:normalViewPr>
  <p:slideViewPr>
    <p:cSldViewPr>
      <p:cViewPr varScale="1">
        <p:scale>
          <a:sx n="63" d="100"/>
          <a:sy n="63" d="100"/>
        </p:scale>
        <p:origin x="852" y="44"/>
      </p:cViewPr>
      <p:guideLst>
        <p:guide orient="horz" pos="26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33" y="-68"/>
      </p:cViewPr>
      <p:guideLst>
        <p:guide orient="horz" pos="2773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DB48C-E8BB-4061-A4FD-4B4CE28F9363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zh-CN" altLang="en-US"/>
        </a:p>
      </dgm:t>
    </dgm:pt>
    <dgm:pt modelId="{A0DA3FA6-0165-47CF-A292-A8196A6EF6C5}">
      <dgm:prSet/>
      <dgm:spPr/>
      <dgm:t>
        <a:bodyPr/>
        <a:lstStyle/>
        <a:p>
          <a:pPr rtl="0"/>
          <a:r>
            <a:rPr lang="zh-CN" b="1">
              <a:latin typeface="华文新魏" panose="02010800040101010101" pitchFamily="2" charset="-122"/>
              <a:ea typeface="华文新魏" panose="02010800040101010101" pitchFamily="2" charset="-122"/>
            </a:rPr>
            <a:t>科学性</a:t>
          </a:r>
          <a:endParaRPr lang="zh-CN">
            <a:latin typeface="华文新魏" panose="02010800040101010101" pitchFamily="2" charset="-122"/>
            <a:ea typeface="华文新魏" panose="02010800040101010101" pitchFamily="2" charset="-122"/>
          </a:endParaRPr>
        </a:p>
      </dgm:t>
    </dgm:pt>
    <dgm:pt modelId="{5AF79DCE-C7F1-42C3-93A1-8A4E493504F3}" type="parTrans" cxnId="{0C709240-3715-42D2-88A2-FCF8949B6F4B}">
      <dgm:prSet/>
      <dgm:spPr/>
      <dgm:t>
        <a:bodyPr/>
        <a:lstStyle/>
        <a:p>
          <a:endParaRPr lang="zh-CN" altLang="en-US"/>
        </a:p>
      </dgm:t>
    </dgm:pt>
    <dgm:pt modelId="{68D635D0-718E-4496-A1A4-3A2E85BE7A1B}" type="sibTrans" cxnId="{0C709240-3715-42D2-88A2-FCF8949B6F4B}">
      <dgm:prSet/>
      <dgm:spPr/>
      <dgm:t>
        <a:bodyPr/>
        <a:lstStyle/>
        <a:p>
          <a:endParaRPr lang="zh-CN" altLang="en-US"/>
        </a:p>
      </dgm:t>
    </dgm:pt>
    <dgm:pt modelId="{19424CE0-119D-49EF-AAF1-C3A72BD954D7}">
      <dgm:prSet/>
      <dgm:spPr/>
      <dgm:t>
        <a:bodyPr/>
        <a:lstStyle/>
        <a:p>
          <a:pPr rtl="0"/>
          <a:r>
            <a:rPr lang="zh-CN" b="1">
              <a:latin typeface="华文新魏" panose="02010800040101010101" pitchFamily="2" charset="-122"/>
              <a:ea typeface="华文新魏" panose="02010800040101010101" pitchFamily="2" charset="-122"/>
            </a:rPr>
            <a:t>实用性</a:t>
          </a:r>
          <a:endParaRPr lang="zh-CN">
            <a:latin typeface="华文新魏" panose="02010800040101010101" pitchFamily="2" charset="-122"/>
            <a:ea typeface="华文新魏" panose="02010800040101010101" pitchFamily="2" charset="-122"/>
          </a:endParaRPr>
        </a:p>
      </dgm:t>
    </dgm:pt>
    <dgm:pt modelId="{5005C04F-45B6-40D0-B8E4-DA9C5A0438B6}" type="parTrans" cxnId="{7ACB8286-4812-4FFC-BB57-F412E1CB2DD7}">
      <dgm:prSet/>
      <dgm:spPr/>
      <dgm:t>
        <a:bodyPr/>
        <a:lstStyle/>
        <a:p>
          <a:endParaRPr lang="zh-CN" altLang="en-US"/>
        </a:p>
      </dgm:t>
    </dgm:pt>
    <dgm:pt modelId="{9358177E-2AD0-40D1-96A1-B576A623ADE5}" type="sibTrans" cxnId="{7ACB8286-4812-4FFC-BB57-F412E1CB2DD7}">
      <dgm:prSet/>
      <dgm:spPr/>
      <dgm:t>
        <a:bodyPr/>
        <a:lstStyle/>
        <a:p>
          <a:endParaRPr lang="zh-CN" altLang="en-US"/>
        </a:p>
      </dgm:t>
    </dgm:pt>
    <dgm:pt modelId="{90F39747-8D64-4605-9B1F-90847FB0E457}">
      <dgm:prSet/>
      <dgm:spPr/>
      <dgm:t>
        <a:bodyPr/>
        <a:lstStyle/>
        <a:p>
          <a:pPr rtl="0"/>
          <a:r>
            <a:rPr lang="zh-CN" b="1">
              <a:latin typeface="华文新魏" panose="02010800040101010101" pitchFamily="2" charset="-122"/>
              <a:ea typeface="华文新魏" panose="02010800040101010101" pitchFamily="2" charset="-122"/>
            </a:rPr>
            <a:t>专业性</a:t>
          </a:r>
          <a:endParaRPr lang="zh-CN">
            <a:latin typeface="华文新魏" panose="02010800040101010101" pitchFamily="2" charset="-122"/>
            <a:ea typeface="华文新魏" panose="02010800040101010101" pitchFamily="2" charset="-122"/>
          </a:endParaRPr>
        </a:p>
      </dgm:t>
    </dgm:pt>
    <dgm:pt modelId="{D2EC697B-7A28-4686-B628-66483DF4641E}" type="parTrans" cxnId="{0D252768-78A7-4571-ACB5-F301785C6EA6}">
      <dgm:prSet/>
      <dgm:spPr/>
      <dgm:t>
        <a:bodyPr/>
        <a:lstStyle/>
        <a:p>
          <a:endParaRPr lang="zh-CN" altLang="en-US"/>
        </a:p>
      </dgm:t>
    </dgm:pt>
    <dgm:pt modelId="{1D826AB4-5A42-4A35-A4C7-9DB41A19EE1B}" type="sibTrans" cxnId="{0D252768-78A7-4571-ACB5-F301785C6EA6}">
      <dgm:prSet/>
      <dgm:spPr/>
      <dgm:t>
        <a:bodyPr/>
        <a:lstStyle/>
        <a:p>
          <a:endParaRPr lang="zh-CN" altLang="en-US"/>
        </a:p>
      </dgm:t>
    </dgm:pt>
    <dgm:pt modelId="{7DDFBCD8-2A50-401E-B1BF-8DF562D7251E}">
      <dgm:prSet/>
      <dgm:spPr/>
      <dgm:t>
        <a:bodyPr/>
        <a:lstStyle/>
        <a:p>
          <a:pPr rtl="0"/>
          <a:r>
            <a:rPr lang="zh-CN" b="1" dirty="0">
              <a:latin typeface="华文新魏" panose="02010800040101010101" pitchFamily="2" charset="-122"/>
              <a:ea typeface="华文新魏" panose="02010800040101010101" pitchFamily="2" charset="-122"/>
            </a:rPr>
            <a:t>持续性</a:t>
          </a:r>
          <a:endParaRPr lang="zh-CN" dirty="0">
            <a:latin typeface="华文新魏" panose="02010800040101010101" pitchFamily="2" charset="-122"/>
            <a:ea typeface="华文新魏" panose="02010800040101010101" pitchFamily="2" charset="-122"/>
          </a:endParaRPr>
        </a:p>
      </dgm:t>
    </dgm:pt>
    <dgm:pt modelId="{902FE90D-0CE7-4170-A9B1-A9ED9896258B}" type="parTrans" cxnId="{023688D6-AA5B-4131-A666-D0560D04CDC0}">
      <dgm:prSet/>
      <dgm:spPr/>
      <dgm:t>
        <a:bodyPr/>
        <a:lstStyle/>
        <a:p>
          <a:endParaRPr lang="zh-CN" altLang="en-US"/>
        </a:p>
      </dgm:t>
    </dgm:pt>
    <dgm:pt modelId="{C9C16292-920A-4CA5-9B28-3F8BAC33A79D}" type="sibTrans" cxnId="{023688D6-AA5B-4131-A666-D0560D04CDC0}">
      <dgm:prSet/>
      <dgm:spPr/>
      <dgm:t>
        <a:bodyPr/>
        <a:lstStyle/>
        <a:p>
          <a:endParaRPr lang="zh-CN" altLang="en-US"/>
        </a:p>
      </dgm:t>
    </dgm:pt>
    <dgm:pt modelId="{551617E4-9147-4599-9B54-216E37FABD1E}" type="pres">
      <dgm:prSet presAssocID="{8E0DB48C-E8BB-4061-A4FD-4B4CE28F9363}" presName="cycle" presStyleCnt="0">
        <dgm:presLayoutVars>
          <dgm:dir/>
          <dgm:resizeHandles val="exact"/>
        </dgm:presLayoutVars>
      </dgm:prSet>
      <dgm:spPr/>
    </dgm:pt>
    <dgm:pt modelId="{C2D5E047-7075-4618-94F6-EA4A173872CC}" type="pres">
      <dgm:prSet presAssocID="{A0DA3FA6-0165-47CF-A292-A8196A6EF6C5}" presName="node" presStyleLbl="node1" presStyleIdx="0" presStyleCnt="4">
        <dgm:presLayoutVars>
          <dgm:bulletEnabled val="1"/>
        </dgm:presLayoutVars>
      </dgm:prSet>
      <dgm:spPr/>
    </dgm:pt>
    <dgm:pt modelId="{CDE953BE-C224-40A0-9BDA-0C870CE78D55}" type="pres">
      <dgm:prSet presAssocID="{68D635D0-718E-4496-A1A4-3A2E85BE7A1B}" presName="sibTrans" presStyleLbl="sibTrans2D1" presStyleIdx="0" presStyleCnt="4"/>
      <dgm:spPr/>
    </dgm:pt>
    <dgm:pt modelId="{C1262838-849D-4C3C-8BE4-7BB649606BFA}" type="pres">
      <dgm:prSet presAssocID="{68D635D0-718E-4496-A1A4-3A2E85BE7A1B}" presName="connectorText" presStyleLbl="sibTrans2D1" presStyleIdx="0" presStyleCnt="4"/>
      <dgm:spPr/>
    </dgm:pt>
    <dgm:pt modelId="{2554B431-E738-454D-8DEF-DA476FD8E17B}" type="pres">
      <dgm:prSet presAssocID="{19424CE0-119D-49EF-AAF1-C3A72BD954D7}" presName="node" presStyleLbl="node1" presStyleIdx="1" presStyleCnt="4">
        <dgm:presLayoutVars>
          <dgm:bulletEnabled val="1"/>
        </dgm:presLayoutVars>
      </dgm:prSet>
      <dgm:spPr/>
    </dgm:pt>
    <dgm:pt modelId="{A8DFB873-1877-4108-AE44-E31EA2814460}" type="pres">
      <dgm:prSet presAssocID="{9358177E-2AD0-40D1-96A1-B576A623ADE5}" presName="sibTrans" presStyleLbl="sibTrans2D1" presStyleIdx="1" presStyleCnt="4"/>
      <dgm:spPr/>
    </dgm:pt>
    <dgm:pt modelId="{8BCC1895-E311-4309-BB1D-D7A79B2F0CB7}" type="pres">
      <dgm:prSet presAssocID="{9358177E-2AD0-40D1-96A1-B576A623ADE5}" presName="connectorText" presStyleLbl="sibTrans2D1" presStyleIdx="1" presStyleCnt="4"/>
      <dgm:spPr/>
    </dgm:pt>
    <dgm:pt modelId="{44B4B039-DAE0-42B3-8836-574A8428EC0F}" type="pres">
      <dgm:prSet presAssocID="{90F39747-8D64-4605-9B1F-90847FB0E457}" presName="node" presStyleLbl="node1" presStyleIdx="2" presStyleCnt="4">
        <dgm:presLayoutVars>
          <dgm:bulletEnabled val="1"/>
        </dgm:presLayoutVars>
      </dgm:prSet>
      <dgm:spPr/>
    </dgm:pt>
    <dgm:pt modelId="{79B768E3-C42C-449A-9D8B-D2E5747DB791}" type="pres">
      <dgm:prSet presAssocID="{1D826AB4-5A42-4A35-A4C7-9DB41A19EE1B}" presName="sibTrans" presStyleLbl="sibTrans2D1" presStyleIdx="2" presStyleCnt="4"/>
      <dgm:spPr/>
    </dgm:pt>
    <dgm:pt modelId="{D7A0B730-FF56-41AE-AB04-682268864D09}" type="pres">
      <dgm:prSet presAssocID="{1D826AB4-5A42-4A35-A4C7-9DB41A19EE1B}" presName="connectorText" presStyleLbl="sibTrans2D1" presStyleIdx="2" presStyleCnt="4"/>
      <dgm:spPr/>
    </dgm:pt>
    <dgm:pt modelId="{830C8658-E1CB-423E-BE2F-7CB750E4F71A}" type="pres">
      <dgm:prSet presAssocID="{7DDFBCD8-2A50-401E-B1BF-8DF562D7251E}" presName="node" presStyleLbl="node1" presStyleIdx="3" presStyleCnt="4">
        <dgm:presLayoutVars>
          <dgm:bulletEnabled val="1"/>
        </dgm:presLayoutVars>
      </dgm:prSet>
      <dgm:spPr/>
    </dgm:pt>
    <dgm:pt modelId="{B63C0AC2-658B-4AFC-85E5-23A704D80103}" type="pres">
      <dgm:prSet presAssocID="{C9C16292-920A-4CA5-9B28-3F8BAC33A79D}" presName="sibTrans" presStyleLbl="sibTrans2D1" presStyleIdx="3" presStyleCnt="4"/>
      <dgm:spPr/>
    </dgm:pt>
    <dgm:pt modelId="{C9E3AAFF-653F-4D56-938B-D7437FFD7BCB}" type="pres">
      <dgm:prSet presAssocID="{C9C16292-920A-4CA5-9B28-3F8BAC33A79D}" presName="connectorText" presStyleLbl="sibTrans2D1" presStyleIdx="3" presStyleCnt="4"/>
      <dgm:spPr/>
    </dgm:pt>
  </dgm:ptLst>
  <dgm:cxnLst>
    <dgm:cxn modelId="{0D133503-258A-42AF-8217-A67F024C8445}" type="presOf" srcId="{9358177E-2AD0-40D1-96A1-B576A623ADE5}" destId="{8BCC1895-E311-4309-BB1D-D7A79B2F0CB7}" srcOrd="1" destOrd="0" presId="urn:microsoft.com/office/officeart/2005/8/layout/cycle2"/>
    <dgm:cxn modelId="{14812409-4D59-4214-A13F-AE879A902CEF}" type="presOf" srcId="{1D826AB4-5A42-4A35-A4C7-9DB41A19EE1B}" destId="{D7A0B730-FF56-41AE-AB04-682268864D09}" srcOrd="1" destOrd="0" presId="urn:microsoft.com/office/officeart/2005/8/layout/cycle2"/>
    <dgm:cxn modelId="{A9911F15-BA7D-49D4-B1B0-D4512F74464F}" type="presOf" srcId="{A0DA3FA6-0165-47CF-A292-A8196A6EF6C5}" destId="{C2D5E047-7075-4618-94F6-EA4A173872CC}" srcOrd="0" destOrd="0" presId="urn:microsoft.com/office/officeart/2005/8/layout/cycle2"/>
    <dgm:cxn modelId="{A0BEB916-99EE-4256-85BF-6AFC1E4E4291}" type="presOf" srcId="{8E0DB48C-E8BB-4061-A4FD-4B4CE28F9363}" destId="{551617E4-9147-4599-9B54-216E37FABD1E}" srcOrd="0" destOrd="0" presId="urn:microsoft.com/office/officeart/2005/8/layout/cycle2"/>
    <dgm:cxn modelId="{0C709240-3715-42D2-88A2-FCF8949B6F4B}" srcId="{8E0DB48C-E8BB-4061-A4FD-4B4CE28F9363}" destId="{A0DA3FA6-0165-47CF-A292-A8196A6EF6C5}" srcOrd="0" destOrd="0" parTransId="{5AF79DCE-C7F1-42C3-93A1-8A4E493504F3}" sibTransId="{68D635D0-718E-4496-A1A4-3A2E85BE7A1B}"/>
    <dgm:cxn modelId="{0D252768-78A7-4571-ACB5-F301785C6EA6}" srcId="{8E0DB48C-E8BB-4061-A4FD-4B4CE28F9363}" destId="{90F39747-8D64-4605-9B1F-90847FB0E457}" srcOrd="2" destOrd="0" parTransId="{D2EC697B-7A28-4686-B628-66483DF4641E}" sibTransId="{1D826AB4-5A42-4A35-A4C7-9DB41A19EE1B}"/>
    <dgm:cxn modelId="{BEAD5B78-FE58-4262-AF19-1A69A0D584FD}" type="presOf" srcId="{68D635D0-718E-4496-A1A4-3A2E85BE7A1B}" destId="{C1262838-849D-4C3C-8BE4-7BB649606BFA}" srcOrd="1" destOrd="0" presId="urn:microsoft.com/office/officeart/2005/8/layout/cycle2"/>
    <dgm:cxn modelId="{DE39557E-A0E2-469D-BFA6-C1CC84897086}" type="presOf" srcId="{C9C16292-920A-4CA5-9B28-3F8BAC33A79D}" destId="{B63C0AC2-658B-4AFC-85E5-23A704D80103}" srcOrd="0" destOrd="0" presId="urn:microsoft.com/office/officeart/2005/8/layout/cycle2"/>
    <dgm:cxn modelId="{7ACB8286-4812-4FFC-BB57-F412E1CB2DD7}" srcId="{8E0DB48C-E8BB-4061-A4FD-4B4CE28F9363}" destId="{19424CE0-119D-49EF-AAF1-C3A72BD954D7}" srcOrd="1" destOrd="0" parTransId="{5005C04F-45B6-40D0-B8E4-DA9C5A0438B6}" sibTransId="{9358177E-2AD0-40D1-96A1-B576A623ADE5}"/>
    <dgm:cxn modelId="{4593E28C-8942-4D04-BD7B-B930545C1E9D}" type="presOf" srcId="{68D635D0-718E-4496-A1A4-3A2E85BE7A1B}" destId="{CDE953BE-C224-40A0-9BDA-0C870CE78D55}" srcOrd="0" destOrd="0" presId="urn:microsoft.com/office/officeart/2005/8/layout/cycle2"/>
    <dgm:cxn modelId="{B3ACCA9A-8ADF-4821-AA36-A462F576E7A5}" type="presOf" srcId="{1D826AB4-5A42-4A35-A4C7-9DB41A19EE1B}" destId="{79B768E3-C42C-449A-9D8B-D2E5747DB791}" srcOrd="0" destOrd="0" presId="urn:microsoft.com/office/officeart/2005/8/layout/cycle2"/>
    <dgm:cxn modelId="{3BB5D69D-F769-41EB-9328-A659F0E9A3ED}" type="presOf" srcId="{19424CE0-119D-49EF-AAF1-C3A72BD954D7}" destId="{2554B431-E738-454D-8DEF-DA476FD8E17B}" srcOrd="0" destOrd="0" presId="urn:microsoft.com/office/officeart/2005/8/layout/cycle2"/>
    <dgm:cxn modelId="{FDA929A2-6904-4B24-A59D-80C21C47A9FA}" type="presOf" srcId="{7DDFBCD8-2A50-401E-B1BF-8DF562D7251E}" destId="{830C8658-E1CB-423E-BE2F-7CB750E4F71A}" srcOrd="0" destOrd="0" presId="urn:microsoft.com/office/officeart/2005/8/layout/cycle2"/>
    <dgm:cxn modelId="{023688D6-AA5B-4131-A666-D0560D04CDC0}" srcId="{8E0DB48C-E8BB-4061-A4FD-4B4CE28F9363}" destId="{7DDFBCD8-2A50-401E-B1BF-8DF562D7251E}" srcOrd="3" destOrd="0" parTransId="{902FE90D-0CE7-4170-A9B1-A9ED9896258B}" sibTransId="{C9C16292-920A-4CA5-9B28-3F8BAC33A79D}"/>
    <dgm:cxn modelId="{5D0055DD-A14E-45E0-8D5B-F5E2C13BEBEE}" type="presOf" srcId="{9358177E-2AD0-40D1-96A1-B576A623ADE5}" destId="{A8DFB873-1877-4108-AE44-E31EA2814460}" srcOrd="0" destOrd="0" presId="urn:microsoft.com/office/officeart/2005/8/layout/cycle2"/>
    <dgm:cxn modelId="{9CBA2AE1-0953-40D6-AA2D-7D71249BF8E5}" type="presOf" srcId="{90F39747-8D64-4605-9B1F-90847FB0E457}" destId="{44B4B039-DAE0-42B3-8836-574A8428EC0F}" srcOrd="0" destOrd="0" presId="urn:microsoft.com/office/officeart/2005/8/layout/cycle2"/>
    <dgm:cxn modelId="{AF7155FB-1C82-4105-BCD4-A8D3F9E8C57D}" type="presOf" srcId="{C9C16292-920A-4CA5-9B28-3F8BAC33A79D}" destId="{C9E3AAFF-653F-4D56-938B-D7437FFD7BCB}" srcOrd="1" destOrd="0" presId="urn:microsoft.com/office/officeart/2005/8/layout/cycle2"/>
    <dgm:cxn modelId="{CA974D9A-A577-43D7-8742-F8146CE90739}" type="presParOf" srcId="{551617E4-9147-4599-9B54-216E37FABD1E}" destId="{C2D5E047-7075-4618-94F6-EA4A173872CC}" srcOrd="0" destOrd="0" presId="urn:microsoft.com/office/officeart/2005/8/layout/cycle2"/>
    <dgm:cxn modelId="{1D42C111-6DFA-4EBA-94D0-542921085D84}" type="presParOf" srcId="{551617E4-9147-4599-9B54-216E37FABD1E}" destId="{CDE953BE-C224-40A0-9BDA-0C870CE78D55}" srcOrd="1" destOrd="0" presId="urn:microsoft.com/office/officeart/2005/8/layout/cycle2"/>
    <dgm:cxn modelId="{BE1FBCDD-B70B-4E11-8088-C6ABA9F79F33}" type="presParOf" srcId="{CDE953BE-C224-40A0-9BDA-0C870CE78D55}" destId="{C1262838-849D-4C3C-8BE4-7BB649606BFA}" srcOrd="0" destOrd="0" presId="urn:microsoft.com/office/officeart/2005/8/layout/cycle2"/>
    <dgm:cxn modelId="{2DCE8CE5-E150-4C4F-9194-F34A0F47E27F}" type="presParOf" srcId="{551617E4-9147-4599-9B54-216E37FABD1E}" destId="{2554B431-E738-454D-8DEF-DA476FD8E17B}" srcOrd="2" destOrd="0" presId="urn:microsoft.com/office/officeart/2005/8/layout/cycle2"/>
    <dgm:cxn modelId="{2F8D0238-AD62-4A9A-B361-C57AB210DA06}" type="presParOf" srcId="{551617E4-9147-4599-9B54-216E37FABD1E}" destId="{A8DFB873-1877-4108-AE44-E31EA2814460}" srcOrd="3" destOrd="0" presId="urn:microsoft.com/office/officeart/2005/8/layout/cycle2"/>
    <dgm:cxn modelId="{834E0B15-57CD-4BC9-B770-1231CC69AE8D}" type="presParOf" srcId="{A8DFB873-1877-4108-AE44-E31EA2814460}" destId="{8BCC1895-E311-4309-BB1D-D7A79B2F0CB7}" srcOrd="0" destOrd="0" presId="urn:microsoft.com/office/officeart/2005/8/layout/cycle2"/>
    <dgm:cxn modelId="{017A6FA6-7D31-4673-AE63-401A5F1FC858}" type="presParOf" srcId="{551617E4-9147-4599-9B54-216E37FABD1E}" destId="{44B4B039-DAE0-42B3-8836-574A8428EC0F}" srcOrd="4" destOrd="0" presId="urn:microsoft.com/office/officeart/2005/8/layout/cycle2"/>
    <dgm:cxn modelId="{B8081942-38B2-4900-8E47-7EC50AA90B70}" type="presParOf" srcId="{551617E4-9147-4599-9B54-216E37FABD1E}" destId="{79B768E3-C42C-449A-9D8B-D2E5747DB791}" srcOrd="5" destOrd="0" presId="urn:microsoft.com/office/officeart/2005/8/layout/cycle2"/>
    <dgm:cxn modelId="{3732E011-53ED-4E83-92B7-7B8B69897198}" type="presParOf" srcId="{79B768E3-C42C-449A-9D8B-D2E5747DB791}" destId="{D7A0B730-FF56-41AE-AB04-682268864D09}" srcOrd="0" destOrd="0" presId="urn:microsoft.com/office/officeart/2005/8/layout/cycle2"/>
    <dgm:cxn modelId="{AF7B747B-E3B7-4889-AB3D-27569C9C7DEE}" type="presParOf" srcId="{551617E4-9147-4599-9B54-216E37FABD1E}" destId="{830C8658-E1CB-423E-BE2F-7CB750E4F71A}" srcOrd="6" destOrd="0" presId="urn:microsoft.com/office/officeart/2005/8/layout/cycle2"/>
    <dgm:cxn modelId="{69904C61-A403-4F8D-A3B4-572931F7AFD1}" type="presParOf" srcId="{551617E4-9147-4599-9B54-216E37FABD1E}" destId="{B63C0AC2-658B-4AFC-85E5-23A704D80103}" srcOrd="7" destOrd="0" presId="urn:microsoft.com/office/officeart/2005/8/layout/cycle2"/>
    <dgm:cxn modelId="{E68F1873-1091-4708-94A8-5B9449D5647D}" type="presParOf" srcId="{B63C0AC2-658B-4AFC-85E5-23A704D80103}" destId="{C9E3AAFF-653F-4D56-938B-D7437FFD7B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C7E96-E349-4234-8D49-D9CFAA358B5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B9D263C-C8A0-4637-B8D3-0FA65FF50344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临床医学</a:t>
          </a:r>
        </a:p>
      </dgm:t>
    </dgm:pt>
    <dgm:pt modelId="{CF536257-D6DD-47EF-93B7-D023FC657366}" type="parTrans" cxnId="{128ED88E-C57B-4FBF-8BEB-F80D4E4AC4EC}">
      <dgm:prSet/>
      <dgm:spPr/>
      <dgm:t>
        <a:bodyPr/>
        <a:lstStyle/>
        <a:p>
          <a:endParaRPr lang="zh-CN" altLang="en-US"/>
        </a:p>
      </dgm:t>
    </dgm:pt>
    <dgm:pt modelId="{479B9DC5-5D10-4691-9C93-0ECB25AB907E}" type="sibTrans" cxnId="{128ED88E-C57B-4FBF-8BEB-F80D4E4AC4EC}">
      <dgm:prSet/>
      <dgm:spPr/>
      <dgm:t>
        <a:bodyPr/>
        <a:lstStyle/>
        <a:p>
          <a:endParaRPr lang="zh-CN" altLang="en-US"/>
        </a:p>
      </dgm:t>
    </dgm:pt>
    <dgm:pt modelId="{7DE54CB4-BA87-431A-9F5C-AF8AC9B334A8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口腔医学</a:t>
          </a:r>
        </a:p>
      </dgm:t>
    </dgm:pt>
    <dgm:pt modelId="{96AD535B-DFEE-440A-8050-7E86575403F5}" type="parTrans" cxnId="{115E8161-0B2A-46D0-953A-FA07A6308433}">
      <dgm:prSet/>
      <dgm:spPr/>
      <dgm:t>
        <a:bodyPr/>
        <a:lstStyle/>
        <a:p>
          <a:endParaRPr lang="zh-CN" altLang="en-US"/>
        </a:p>
      </dgm:t>
    </dgm:pt>
    <dgm:pt modelId="{C4A5CEDD-46D2-43A8-802F-3A18B09F1DB6}" type="sibTrans" cxnId="{115E8161-0B2A-46D0-953A-FA07A6308433}">
      <dgm:prSet/>
      <dgm:spPr/>
      <dgm:t>
        <a:bodyPr/>
        <a:lstStyle/>
        <a:p>
          <a:endParaRPr lang="zh-CN" altLang="en-US"/>
        </a:p>
      </dgm:t>
    </dgm:pt>
    <dgm:pt modelId="{0830ED80-1C3A-4717-819C-7C66DD055246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预防医学</a:t>
          </a:r>
        </a:p>
      </dgm:t>
    </dgm:pt>
    <dgm:pt modelId="{AE568502-1C09-4ACE-925D-399EBA71DE3D}" type="parTrans" cxnId="{FF68A12E-EFDA-400D-A2CA-47119235D5D7}">
      <dgm:prSet/>
      <dgm:spPr/>
      <dgm:t>
        <a:bodyPr/>
        <a:lstStyle/>
        <a:p>
          <a:endParaRPr lang="zh-CN" altLang="en-US"/>
        </a:p>
      </dgm:t>
    </dgm:pt>
    <dgm:pt modelId="{B5930989-71D6-405B-9C09-7037DB51080B}" type="sibTrans" cxnId="{FF68A12E-EFDA-400D-A2CA-47119235D5D7}">
      <dgm:prSet/>
      <dgm:spPr/>
      <dgm:t>
        <a:bodyPr/>
        <a:lstStyle/>
        <a:p>
          <a:endParaRPr lang="zh-CN" altLang="en-US"/>
        </a:p>
      </dgm:t>
    </dgm:pt>
    <dgm:pt modelId="{DABEFB69-B450-4211-A00E-DFBAAC0C54E4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临床药学</a:t>
          </a:r>
        </a:p>
      </dgm:t>
    </dgm:pt>
    <dgm:pt modelId="{C012DB23-E5A2-49E3-9959-3D5F424832A1}" type="parTrans" cxnId="{D0BB0913-B4AD-4BD0-98A6-9DFC3AC3B3E6}">
      <dgm:prSet/>
      <dgm:spPr/>
      <dgm:t>
        <a:bodyPr/>
        <a:lstStyle/>
        <a:p>
          <a:endParaRPr lang="zh-CN" altLang="en-US"/>
        </a:p>
      </dgm:t>
    </dgm:pt>
    <dgm:pt modelId="{B0A4AE2C-55A0-4171-B229-DDDA14C81179}" type="sibTrans" cxnId="{D0BB0913-B4AD-4BD0-98A6-9DFC3AC3B3E6}">
      <dgm:prSet/>
      <dgm:spPr/>
      <dgm:t>
        <a:bodyPr/>
        <a:lstStyle/>
        <a:p>
          <a:endParaRPr lang="zh-CN" altLang="en-US"/>
        </a:p>
      </dgm:t>
    </dgm:pt>
    <dgm:pt modelId="{40759DC6-86F1-4952-92CE-7F75F1E915F6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护理学</a:t>
          </a:r>
        </a:p>
      </dgm:t>
    </dgm:pt>
    <dgm:pt modelId="{218628D5-8A1E-4C32-9062-C25B9F5BAC0D}" type="parTrans" cxnId="{1AB6CCB2-82C6-4F33-B63C-F8A12BD9BCDB}">
      <dgm:prSet/>
      <dgm:spPr/>
      <dgm:t>
        <a:bodyPr/>
        <a:lstStyle/>
        <a:p>
          <a:endParaRPr lang="zh-CN" altLang="en-US"/>
        </a:p>
      </dgm:t>
    </dgm:pt>
    <dgm:pt modelId="{01C291B5-94BC-4D19-A104-DB218F664043}" type="sibTrans" cxnId="{1AB6CCB2-82C6-4F33-B63C-F8A12BD9BCDB}">
      <dgm:prSet/>
      <dgm:spPr/>
      <dgm:t>
        <a:bodyPr/>
        <a:lstStyle/>
        <a:p>
          <a:endParaRPr lang="zh-CN" altLang="en-US"/>
        </a:p>
      </dgm:t>
    </dgm:pt>
    <dgm:pt modelId="{D7B7163A-75DF-461B-A29C-505A49387659}" type="pres">
      <dgm:prSet presAssocID="{00FC7E96-E349-4234-8D49-D9CFAA358B54}" presName="cycle" presStyleCnt="0">
        <dgm:presLayoutVars>
          <dgm:dir/>
          <dgm:resizeHandles val="exact"/>
        </dgm:presLayoutVars>
      </dgm:prSet>
      <dgm:spPr/>
    </dgm:pt>
    <dgm:pt modelId="{3F343247-3282-49E0-AB05-A7EC25F0AA7D}" type="pres">
      <dgm:prSet presAssocID="{6B9D263C-C8A0-4637-B8D3-0FA65FF50344}" presName="node" presStyleLbl="node1" presStyleIdx="0" presStyleCnt="5">
        <dgm:presLayoutVars>
          <dgm:bulletEnabled val="1"/>
        </dgm:presLayoutVars>
      </dgm:prSet>
      <dgm:spPr/>
    </dgm:pt>
    <dgm:pt modelId="{09435655-2C6C-4CBF-9E8E-73629B7ADF97}" type="pres">
      <dgm:prSet presAssocID="{479B9DC5-5D10-4691-9C93-0ECB25AB907E}" presName="sibTrans" presStyleLbl="sibTrans2D1" presStyleIdx="0" presStyleCnt="5"/>
      <dgm:spPr/>
    </dgm:pt>
    <dgm:pt modelId="{27F9FCF0-0F2A-4AAA-81C3-663287024881}" type="pres">
      <dgm:prSet presAssocID="{479B9DC5-5D10-4691-9C93-0ECB25AB907E}" presName="connectorText" presStyleLbl="sibTrans2D1" presStyleIdx="0" presStyleCnt="5"/>
      <dgm:spPr/>
    </dgm:pt>
    <dgm:pt modelId="{953C2699-0318-4F5C-9A6F-84C92DD2365B}" type="pres">
      <dgm:prSet presAssocID="{7DE54CB4-BA87-431A-9F5C-AF8AC9B334A8}" presName="node" presStyleLbl="node1" presStyleIdx="1" presStyleCnt="5">
        <dgm:presLayoutVars>
          <dgm:bulletEnabled val="1"/>
        </dgm:presLayoutVars>
      </dgm:prSet>
      <dgm:spPr/>
    </dgm:pt>
    <dgm:pt modelId="{F5E968A4-55AB-4807-B5AB-6929036DDECE}" type="pres">
      <dgm:prSet presAssocID="{C4A5CEDD-46D2-43A8-802F-3A18B09F1DB6}" presName="sibTrans" presStyleLbl="sibTrans2D1" presStyleIdx="1" presStyleCnt="5"/>
      <dgm:spPr/>
    </dgm:pt>
    <dgm:pt modelId="{C485B2A3-22AD-4975-9F96-6FD1B299AAD5}" type="pres">
      <dgm:prSet presAssocID="{C4A5CEDD-46D2-43A8-802F-3A18B09F1DB6}" presName="connectorText" presStyleLbl="sibTrans2D1" presStyleIdx="1" presStyleCnt="5"/>
      <dgm:spPr/>
    </dgm:pt>
    <dgm:pt modelId="{CB3ED99C-E873-4FA0-AB4B-F274DEDBFC18}" type="pres">
      <dgm:prSet presAssocID="{0830ED80-1C3A-4717-819C-7C66DD055246}" presName="node" presStyleLbl="node1" presStyleIdx="2" presStyleCnt="5">
        <dgm:presLayoutVars>
          <dgm:bulletEnabled val="1"/>
        </dgm:presLayoutVars>
      </dgm:prSet>
      <dgm:spPr/>
    </dgm:pt>
    <dgm:pt modelId="{F0F95618-3144-494A-A7D7-68A4EB994F60}" type="pres">
      <dgm:prSet presAssocID="{B5930989-71D6-405B-9C09-7037DB51080B}" presName="sibTrans" presStyleLbl="sibTrans2D1" presStyleIdx="2" presStyleCnt="5"/>
      <dgm:spPr/>
    </dgm:pt>
    <dgm:pt modelId="{21B093D8-7D6E-404A-BDB7-B738946D74BC}" type="pres">
      <dgm:prSet presAssocID="{B5930989-71D6-405B-9C09-7037DB51080B}" presName="connectorText" presStyleLbl="sibTrans2D1" presStyleIdx="2" presStyleCnt="5"/>
      <dgm:spPr/>
    </dgm:pt>
    <dgm:pt modelId="{5633684C-49CC-49F7-8B0A-4BB160068FC6}" type="pres">
      <dgm:prSet presAssocID="{DABEFB69-B450-4211-A00E-DFBAAC0C54E4}" presName="node" presStyleLbl="node1" presStyleIdx="3" presStyleCnt="5">
        <dgm:presLayoutVars>
          <dgm:bulletEnabled val="1"/>
        </dgm:presLayoutVars>
      </dgm:prSet>
      <dgm:spPr/>
    </dgm:pt>
    <dgm:pt modelId="{657BC4FE-3658-42B7-A7E7-AB987E68021C}" type="pres">
      <dgm:prSet presAssocID="{B0A4AE2C-55A0-4171-B229-DDDA14C81179}" presName="sibTrans" presStyleLbl="sibTrans2D1" presStyleIdx="3" presStyleCnt="5"/>
      <dgm:spPr/>
    </dgm:pt>
    <dgm:pt modelId="{2AED5672-34F7-4BC4-86DA-A9341C35C18B}" type="pres">
      <dgm:prSet presAssocID="{B0A4AE2C-55A0-4171-B229-DDDA14C81179}" presName="connectorText" presStyleLbl="sibTrans2D1" presStyleIdx="3" presStyleCnt="5"/>
      <dgm:spPr/>
    </dgm:pt>
    <dgm:pt modelId="{3E0EE354-C822-4DAE-9CE8-3CF8BE5F9BB0}" type="pres">
      <dgm:prSet presAssocID="{40759DC6-86F1-4952-92CE-7F75F1E915F6}" presName="node" presStyleLbl="node1" presStyleIdx="4" presStyleCnt="5">
        <dgm:presLayoutVars>
          <dgm:bulletEnabled val="1"/>
        </dgm:presLayoutVars>
      </dgm:prSet>
      <dgm:spPr/>
    </dgm:pt>
    <dgm:pt modelId="{6089A4CB-CBA5-4280-8D97-7E6EA5C78A4D}" type="pres">
      <dgm:prSet presAssocID="{01C291B5-94BC-4D19-A104-DB218F664043}" presName="sibTrans" presStyleLbl="sibTrans2D1" presStyleIdx="4" presStyleCnt="5"/>
      <dgm:spPr/>
    </dgm:pt>
    <dgm:pt modelId="{D5AD7564-9157-43EE-BF61-7208F1885215}" type="pres">
      <dgm:prSet presAssocID="{01C291B5-94BC-4D19-A104-DB218F664043}" presName="connectorText" presStyleLbl="sibTrans2D1" presStyleIdx="4" presStyleCnt="5"/>
      <dgm:spPr/>
    </dgm:pt>
  </dgm:ptLst>
  <dgm:cxnLst>
    <dgm:cxn modelId="{2589060E-239B-4245-86F3-7D19B3A9DD5A}" type="presOf" srcId="{B5930989-71D6-405B-9C09-7037DB51080B}" destId="{F0F95618-3144-494A-A7D7-68A4EB994F60}" srcOrd="0" destOrd="0" presId="urn:microsoft.com/office/officeart/2005/8/layout/cycle2"/>
    <dgm:cxn modelId="{D0BB0913-B4AD-4BD0-98A6-9DFC3AC3B3E6}" srcId="{00FC7E96-E349-4234-8D49-D9CFAA358B54}" destId="{DABEFB69-B450-4211-A00E-DFBAAC0C54E4}" srcOrd="3" destOrd="0" parTransId="{C012DB23-E5A2-49E3-9959-3D5F424832A1}" sibTransId="{B0A4AE2C-55A0-4171-B229-DDDA14C81179}"/>
    <dgm:cxn modelId="{8E0CC314-8067-4A9E-8541-53369BBC8FBC}" type="presOf" srcId="{00FC7E96-E349-4234-8D49-D9CFAA358B54}" destId="{D7B7163A-75DF-461B-A29C-505A49387659}" srcOrd="0" destOrd="0" presId="urn:microsoft.com/office/officeart/2005/8/layout/cycle2"/>
    <dgm:cxn modelId="{3D403E27-DFBD-4A92-BDB2-E6B23E147165}" type="presOf" srcId="{0830ED80-1C3A-4717-819C-7C66DD055246}" destId="{CB3ED99C-E873-4FA0-AB4B-F274DEDBFC18}" srcOrd="0" destOrd="0" presId="urn:microsoft.com/office/officeart/2005/8/layout/cycle2"/>
    <dgm:cxn modelId="{FF68A12E-EFDA-400D-A2CA-47119235D5D7}" srcId="{00FC7E96-E349-4234-8D49-D9CFAA358B54}" destId="{0830ED80-1C3A-4717-819C-7C66DD055246}" srcOrd="2" destOrd="0" parTransId="{AE568502-1C09-4ACE-925D-399EBA71DE3D}" sibTransId="{B5930989-71D6-405B-9C09-7037DB51080B}"/>
    <dgm:cxn modelId="{115E8161-0B2A-46D0-953A-FA07A6308433}" srcId="{00FC7E96-E349-4234-8D49-D9CFAA358B54}" destId="{7DE54CB4-BA87-431A-9F5C-AF8AC9B334A8}" srcOrd="1" destOrd="0" parTransId="{96AD535B-DFEE-440A-8050-7E86575403F5}" sibTransId="{C4A5CEDD-46D2-43A8-802F-3A18B09F1DB6}"/>
    <dgm:cxn modelId="{84EEAA45-4130-4BCB-8D7A-8EFA91CED654}" type="presOf" srcId="{C4A5CEDD-46D2-43A8-802F-3A18B09F1DB6}" destId="{F5E968A4-55AB-4807-B5AB-6929036DDECE}" srcOrd="0" destOrd="0" presId="urn:microsoft.com/office/officeart/2005/8/layout/cycle2"/>
    <dgm:cxn modelId="{77595546-EF2A-45EC-99D7-10327D941604}" type="presOf" srcId="{DABEFB69-B450-4211-A00E-DFBAAC0C54E4}" destId="{5633684C-49CC-49F7-8B0A-4BB160068FC6}" srcOrd="0" destOrd="0" presId="urn:microsoft.com/office/officeart/2005/8/layout/cycle2"/>
    <dgm:cxn modelId="{C48E3769-33AC-4908-A2B0-EEFF117A34A0}" type="presOf" srcId="{479B9DC5-5D10-4691-9C93-0ECB25AB907E}" destId="{27F9FCF0-0F2A-4AAA-81C3-663287024881}" srcOrd="1" destOrd="0" presId="urn:microsoft.com/office/officeart/2005/8/layout/cycle2"/>
    <dgm:cxn modelId="{B13FBE51-5366-46DA-A84B-D6737AE32034}" type="presOf" srcId="{B0A4AE2C-55A0-4171-B229-DDDA14C81179}" destId="{2AED5672-34F7-4BC4-86DA-A9341C35C18B}" srcOrd="1" destOrd="0" presId="urn:microsoft.com/office/officeart/2005/8/layout/cycle2"/>
    <dgm:cxn modelId="{697C935A-E56A-449F-83DA-984CF2362C89}" type="presOf" srcId="{01C291B5-94BC-4D19-A104-DB218F664043}" destId="{D5AD7564-9157-43EE-BF61-7208F1885215}" srcOrd="1" destOrd="0" presId="urn:microsoft.com/office/officeart/2005/8/layout/cycle2"/>
    <dgm:cxn modelId="{6B0B168B-9BEA-475C-B7AF-B09826F56882}" type="presOf" srcId="{B5930989-71D6-405B-9C09-7037DB51080B}" destId="{21B093D8-7D6E-404A-BDB7-B738946D74BC}" srcOrd="1" destOrd="0" presId="urn:microsoft.com/office/officeart/2005/8/layout/cycle2"/>
    <dgm:cxn modelId="{128ED88E-C57B-4FBF-8BEB-F80D4E4AC4EC}" srcId="{00FC7E96-E349-4234-8D49-D9CFAA358B54}" destId="{6B9D263C-C8A0-4637-B8D3-0FA65FF50344}" srcOrd="0" destOrd="0" parTransId="{CF536257-D6DD-47EF-93B7-D023FC657366}" sibTransId="{479B9DC5-5D10-4691-9C93-0ECB25AB907E}"/>
    <dgm:cxn modelId="{295F92A1-187D-489B-94D7-094C7B13BDD9}" type="presOf" srcId="{6B9D263C-C8A0-4637-B8D3-0FA65FF50344}" destId="{3F343247-3282-49E0-AB05-A7EC25F0AA7D}" srcOrd="0" destOrd="0" presId="urn:microsoft.com/office/officeart/2005/8/layout/cycle2"/>
    <dgm:cxn modelId="{1AB6CCB2-82C6-4F33-B63C-F8A12BD9BCDB}" srcId="{00FC7E96-E349-4234-8D49-D9CFAA358B54}" destId="{40759DC6-86F1-4952-92CE-7F75F1E915F6}" srcOrd="4" destOrd="0" parTransId="{218628D5-8A1E-4C32-9062-C25B9F5BAC0D}" sibTransId="{01C291B5-94BC-4D19-A104-DB218F664043}"/>
    <dgm:cxn modelId="{622FDAB6-4E16-43C8-8805-F2E30D41E3E4}" type="presOf" srcId="{C4A5CEDD-46D2-43A8-802F-3A18B09F1DB6}" destId="{C485B2A3-22AD-4975-9F96-6FD1B299AAD5}" srcOrd="1" destOrd="0" presId="urn:microsoft.com/office/officeart/2005/8/layout/cycle2"/>
    <dgm:cxn modelId="{AE3D48CB-E6E6-4BFE-852C-86A1904A421F}" type="presOf" srcId="{B0A4AE2C-55A0-4171-B229-DDDA14C81179}" destId="{657BC4FE-3658-42B7-A7E7-AB987E68021C}" srcOrd="0" destOrd="0" presId="urn:microsoft.com/office/officeart/2005/8/layout/cycle2"/>
    <dgm:cxn modelId="{B10EBFE8-BE6E-4F72-A1F1-41F916ACB1DD}" type="presOf" srcId="{01C291B5-94BC-4D19-A104-DB218F664043}" destId="{6089A4CB-CBA5-4280-8D97-7E6EA5C78A4D}" srcOrd="0" destOrd="0" presId="urn:microsoft.com/office/officeart/2005/8/layout/cycle2"/>
    <dgm:cxn modelId="{6C4678EA-A68E-414B-875C-2847EE7A0472}" type="presOf" srcId="{7DE54CB4-BA87-431A-9F5C-AF8AC9B334A8}" destId="{953C2699-0318-4F5C-9A6F-84C92DD2365B}" srcOrd="0" destOrd="0" presId="urn:microsoft.com/office/officeart/2005/8/layout/cycle2"/>
    <dgm:cxn modelId="{30D4BFF2-79E1-469D-B130-DAF0EAED8AD0}" type="presOf" srcId="{40759DC6-86F1-4952-92CE-7F75F1E915F6}" destId="{3E0EE354-C822-4DAE-9CE8-3CF8BE5F9BB0}" srcOrd="0" destOrd="0" presId="urn:microsoft.com/office/officeart/2005/8/layout/cycle2"/>
    <dgm:cxn modelId="{866C56F6-05D0-47A9-9D74-7AFB812AB227}" type="presOf" srcId="{479B9DC5-5D10-4691-9C93-0ECB25AB907E}" destId="{09435655-2C6C-4CBF-9E8E-73629B7ADF97}" srcOrd="0" destOrd="0" presId="urn:microsoft.com/office/officeart/2005/8/layout/cycle2"/>
    <dgm:cxn modelId="{97944755-569E-42FE-808C-12536A0B6A24}" type="presParOf" srcId="{D7B7163A-75DF-461B-A29C-505A49387659}" destId="{3F343247-3282-49E0-AB05-A7EC25F0AA7D}" srcOrd="0" destOrd="0" presId="urn:microsoft.com/office/officeart/2005/8/layout/cycle2"/>
    <dgm:cxn modelId="{0131E9BE-32CB-4631-A3B6-EA7072022559}" type="presParOf" srcId="{D7B7163A-75DF-461B-A29C-505A49387659}" destId="{09435655-2C6C-4CBF-9E8E-73629B7ADF97}" srcOrd="1" destOrd="0" presId="urn:microsoft.com/office/officeart/2005/8/layout/cycle2"/>
    <dgm:cxn modelId="{6DBCDDC9-E5F3-4EB2-B5BD-61B4055AAB92}" type="presParOf" srcId="{09435655-2C6C-4CBF-9E8E-73629B7ADF97}" destId="{27F9FCF0-0F2A-4AAA-81C3-663287024881}" srcOrd="0" destOrd="0" presId="urn:microsoft.com/office/officeart/2005/8/layout/cycle2"/>
    <dgm:cxn modelId="{7F399942-BB8B-48E4-BC06-6AD4A76B14A6}" type="presParOf" srcId="{D7B7163A-75DF-461B-A29C-505A49387659}" destId="{953C2699-0318-4F5C-9A6F-84C92DD2365B}" srcOrd="2" destOrd="0" presId="urn:microsoft.com/office/officeart/2005/8/layout/cycle2"/>
    <dgm:cxn modelId="{95DF3E9B-A854-44AC-BE2B-780251574DEF}" type="presParOf" srcId="{D7B7163A-75DF-461B-A29C-505A49387659}" destId="{F5E968A4-55AB-4807-B5AB-6929036DDECE}" srcOrd="3" destOrd="0" presId="urn:microsoft.com/office/officeart/2005/8/layout/cycle2"/>
    <dgm:cxn modelId="{9F348F4B-2515-48B7-A6F6-AB5BDBB9EB30}" type="presParOf" srcId="{F5E968A4-55AB-4807-B5AB-6929036DDECE}" destId="{C485B2A3-22AD-4975-9F96-6FD1B299AAD5}" srcOrd="0" destOrd="0" presId="urn:microsoft.com/office/officeart/2005/8/layout/cycle2"/>
    <dgm:cxn modelId="{23E12374-D4E3-40F2-9F0A-08E7142B0644}" type="presParOf" srcId="{D7B7163A-75DF-461B-A29C-505A49387659}" destId="{CB3ED99C-E873-4FA0-AB4B-F274DEDBFC18}" srcOrd="4" destOrd="0" presId="urn:microsoft.com/office/officeart/2005/8/layout/cycle2"/>
    <dgm:cxn modelId="{A167531E-7B17-475B-B2FC-5D56CEB52BD8}" type="presParOf" srcId="{D7B7163A-75DF-461B-A29C-505A49387659}" destId="{F0F95618-3144-494A-A7D7-68A4EB994F60}" srcOrd="5" destOrd="0" presId="urn:microsoft.com/office/officeart/2005/8/layout/cycle2"/>
    <dgm:cxn modelId="{7C5F02C4-6265-490A-B92E-EF190EEB1454}" type="presParOf" srcId="{F0F95618-3144-494A-A7D7-68A4EB994F60}" destId="{21B093D8-7D6E-404A-BDB7-B738946D74BC}" srcOrd="0" destOrd="0" presId="urn:microsoft.com/office/officeart/2005/8/layout/cycle2"/>
    <dgm:cxn modelId="{B9E7EF1B-E83D-45E3-A18C-F11023F0B110}" type="presParOf" srcId="{D7B7163A-75DF-461B-A29C-505A49387659}" destId="{5633684C-49CC-49F7-8B0A-4BB160068FC6}" srcOrd="6" destOrd="0" presId="urn:microsoft.com/office/officeart/2005/8/layout/cycle2"/>
    <dgm:cxn modelId="{151E26E0-72F6-48E6-B807-9D8F6B4D28C8}" type="presParOf" srcId="{D7B7163A-75DF-461B-A29C-505A49387659}" destId="{657BC4FE-3658-42B7-A7E7-AB987E68021C}" srcOrd="7" destOrd="0" presId="urn:microsoft.com/office/officeart/2005/8/layout/cycle2"/>
    <dgm:cxn modelId="{44B297E7-FC2E-4791-B087-534764349693}" type="presParOf" srcId="{657BC4FE-3658-42B7-A7E7-AB987E68021C}" destId="{2AED5672-34F7-4BC4-86DA-A9341C35C18B}" srcOrd="0" destOrd="0" presId="urn:microsoft.com/office/officeart/2005/8/layout/cycle2"/>
    <dgm:cxn modelId="{CBC58FC8-012B-4CD4-85F5-A74AAF96DEC8}" type="presParOf" srcId="{D7B7163A-75DF-461B-A29C-505A49387659}" destId="{3E0EE354-C822-4DAE-9CE8-3CF8BE5F9BB0}" srcOrd="8" destOrd="0" presId="urn:microsoft.com/office/officeart/2005/8/layout/cycle2"/>
    <dgm:cxn modelId="{5B302B3C-21C3-47A4-BFC3-E909C95104E1}" type="presParOf" srcId="{D7B7163A-75DF-461B-A29C-505A49387659}" destId="{6089A4CB-CBA5-4280-8D97-7E6EA5C78A4D}" srcOrd="9" destOrd="0" presId="urn:microsoft.com/office/officeart/2005/8/layout/cycle2"/>
    <dgm:cxn modelId="{B370D258-D77A-4604-BA89-B6FB5015B2E9}" type="presParOf" srcId="{6089A4CB-CBA5-4280-8D97-7E6EA5C78A4D}" destId="{D5AD7564-9157-43EE-BF61-7208F188521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5E047-7075-4618-94F6-EA4A173872CC}">
      <dsp:nvSpPr>
        <dsp:cNvPr id="0" name=""/>
        <dsp:cNvSpPr/>
      </dsp:nvSpPr>
      <dsp:spPr>
        <a:xfrm>
          <a:off x="4738985" y="1162"/>
          <a:ext cx="1494829" cy="1494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100" b="1" kern="1200">
              <a:latin typeface="华文新魏" panose="02010800040101010101" pitchFamily="2" charset="-122"/>
              <a:ea typeface="华文新魏" panose="02010800040101010101" pitchFamily="2" charset="-122"/>
            </a:rPr>
            <a:t>科学性</a:t>
          </a:r>
          <a:endParaRPr lang="zh-CN" sz="3100" kern="1200">
            <a:latin typeface="华文新魏" panose="02010800040101010101" pitchFamily="2" charset="-122"/>
            <a:ea typeface="华文新魏" panose="02010800040101010101" pitchFamily="2" charset="-122"/>
          </a:endParaRPr>
        </a:p>
      </dsp:txBody>
      <dsp:txXfrm>
        <a:off x="4957898" y="220075"/>
        <a:ext cx="1057003" cy="1057003"/>
      </dsp:txXfrm>
    </dsp:sp>
    <dsp:sp modelId="{CDE953BE-C224-40A0-9BDA-0C870CE78D55}">
      <dsp:nvSpPr>
        <dsp:cNvPr id="0" name=""/>
        <dsp:cNvSpPr/>
      </dsp:nvSpPr>
      <dsp:spPr>
        <a:xfrm rot="2700000">
          <a:off x="6073260" y="1281590"/>
          <a:ext cx="396809" cy="504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6090693" y="1340403"/>
        <a:ext cx="277766" cy="302703"/>
      </dsp:txXfrm>
    </dsp:sp>
    <dsp:sp modelId="{2554B431-E738-454D-8DEF-DA476FD8E17B}">
      <dsp:nvSpPr>
        <dsp:cNvPr id="0" name=""/>
        <dsp:cNvSpPr/>
      </dsp:nvSpPr>
      <dsp:spPr>
        <a:xfrm>
          <a:off x="6325398" y="1587575"/>
          <a:ext cx="1494829" cy="1494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100" b="1" kern="1200">
              <a:latin typeface="华文新魏" panose="02010800040101010101" pitchFamily="2" charset="-122"/>
              <a:ea typeface="华文新魏" panose="02010800040101010101" pitchFamily="2" charset="-122"/>
            </a:rPr>
            <a:t>实用性</a:t>
          </a:r>
          <a:endParaRPr lang="zh-CN" sz="3100" kern="1200">
            <a:latin typeface="华文新魏" panose="02010800040101010101" pitchFamily="2" charset="-122"/>
            <a:ea typeface="华文新魏" panose="02010800040101010101" pitchFamily="2" charset="-122"/>
          </a:endParaRPr>
        </a:p>
      </dsp:txBody>
      <dsp:txXfrm>
        <a:off x="6544311" y="1806488"/>
        <a:ext cx="1057003" cy="1057003"/>
      </dsp:txXfrm>
    </dsp:sp>
    <dsp:sp modelId="{A8DFB873-1877-4108-AE44-E31EA2814460}">
      <dsp:nvSpPr>
        <dsp:cNvPr id="0" name=""/>
        <dsp:cNvSpPr/>
      </dsp:nvSpPr>
      <dsp:spPr>
        <a:xfrm rot="8100000">
          <a:off x="6089142" y="2868003"/>
          <a:ext cx="396809" cy="504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6190752" y="2926816"/>
        <a:ext cx="277766" cy="302703"/>
      </dsp:txXfrm>
    </dsp:sp>
    <dsp:sp modelId="{44B4B039-DAE0-42B3-8836-574A8428EC0F}">
      <dsp:nvSpPr>
        <dsp:cNvPr id="0" name=""/>
        <dsp:cNvSpPr/>
      </dsp:nvSpPr>
      <dsp:spPr>
        <a:xfrm>
          <a:off x="4738985" y="3173989"/>
          <a:ext cx="1494829" cy="1494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100" b="1" kern="1200">
              <a:latin typeface="华文新魏" panose="02010800040101010101" pitchFamily="2" charset="-122"/>
              <a:ea typeface="华文新魏" panose="02010800040101010101" pitchFamily="2" charset="-122"/>
            </a:rPr>
            <a:t>专业性</a:t>
          </a:r>
          <a:endParaRPr lang="zh-CN" sz="3100" kern="1200">
            <a:latin typeface="华文新魏" panose="02010800040101010101" pitchFamily="2" charset="-122"/>
            <a:ea typeface="华文新魏" panose="02010800040101010101" pitchFamily="2" charset="-122"/>
          </a:endParaRPr>
        </a:p>
      </dsp:txBody>
      <dsp:txXfrm>
        <a:off x="4957898" y="3392902"/>
        <a:ext cx="1057003" cy="1057003"/>
      </dsp:txXfrm>
    </dsp:sp>
    <dsp:sp modelId="{79B768E3-C42C-449A-9D8B-D2E5747DB791}">
      <dsp:nvSpPr>
        <dsp:cNvPr id="0" name=""/>
        <dsp:cNvSpPr/>
      </dsp:nvSpPr>
      <dsp:spPr>
        <a:xfrm rot="13500000">
          <a:off x="4502729" y="2883885"/>
          <a:ext cx="396809" cy="504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4604339" y="3026874"/>
        <a:ext cx="277766" cy="302703"/>
      </dsp:txXfrm>
    </dsp:sp>
    <dsp:sp modelId="{830C8658-E1CB-423E-BE2F-7CB750E4F71A}">
      <dsp:nvSpPr>
        <dsp:cNvPr id="0" name=""/>
        <dsp:cNvSpPr/>
      </dsp:nvSpPr>
      <dsp:spPr>
        <a:xfrm>
          <a:off x="3152571" y="1587575"/>
          <a:ext cx="1494829" cy="1494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100" b="1" kern="1200" dirty="0">
              <a:latin typeface="华文新魏" panose="02010800040101010101" pitchFamily="2" charset="-122"/>
              <a:ea typeface="华文新魏" panose="02010800040101010101" pitchFamily="2" charset="-122"/>
            </a:rPr>
            <a:t>持续性</a:t>
          </a:r>
          <a:endParaRPr lang="zh-CN" sz="3100" kern="1200" dirty="0">
            <a:latin typeface="华文新魏" panose="02010800040101010101" pitchFamily="2" charset="-122"/>
            <a:ea typeface="华文新魏" panose="02010800040101010101" pitchFamily="2" charset="-122"/>
          </a:endParaRPr>
        </a:p>
      </dsp:txBody>
      <dsp:txXfrm>
        <a:off x="3371484" y="1806488"/>
        <a:ext cx="1057003" cy="1057003"/>
      </dsp:txXfrm>
    </dsp:sp>
    <dsp:sp modelId="{B63C0AC2-658B-4AFC-85E5-23A704D80103}">
      <dsp:nvSpPr>
        <dsp:cNvPr id="0" name=""/>
        <dsp:cNvSpPr/>
      </dsp:nvSpPr>
      <dsp:spPr>
        <a:xfrm rot="18900000">
          <a:off x="4486847" y="1297472"/>
          <a:ext cx="396809" cy="504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4504280" y="1440461"/>
        <a:ext cx="277766" cy="302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43247-3282-49E0-AB05-A7EC25F0AA7D}">
      <dsp:nvSpPr>
        <dsp:cNvPr id="0" name=""/>
        <dsp:cNvSpPr/>
      </dsp:nvSpPr>
      <dsp:spPr>
        <a:xfrm>
          <a:off x="2487809" y="1609"/>
          <a:ext cx="1217068" cy="1217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>
              <a:latin typeface="楷体" panose="02010609060101010101" pitchFamily="49" charset="-122"/>
              <a:ea typeface="楷体" panose="02010609060101010101" pitchFamily="49" charset="-122"/>
            </a:rPr>
            <a:t>临床医学</a:t>
          </a:r>
        </a:p>
      </dsp:txBody>
      <dsp:txXfrm>
        <a:off x="2666044" y="179844"/>
        <a:ext cx="860598" cy="860598"/>
      </dsp:txXfrm>
    </dsp:sp>
    <dsp:sp modelId="{09435655-2C6C-4CBF-9E8E-73629B7ADF97}">
      <dsp:nvSpPr>
        <dsp:cNvPr id="0" name=""/>
        <dsp:cNvSpPr/>
      </dsp:nvSpPr>
      <dsp:spPr>
        <a:xfrm rot="2160000">
          <a:off x="3666405" y="936456"/>
          <a:ext cx="323503" cy="41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3675673" y="990085"/>
        <a:ext cx="226452" cy="246456"/>
      </dsp:txXfrm>
    </dsp:sp>
    <dsp:sp modelId="{953C2699-0318-4F5C-9A6F-84C92DD2365B}">
      <dsp:nvSpPr>
        <dsp:cNvPr id="0" name=""/>
        <dsp:cNvSpPr/>
      </dsp:nvSpPr>
      <dsp:spPr>
        <a:xfrm>
          <a:off x="3966249" y="1075759"/>
          <a:ext cx="1217068" cy="1217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>
              <a:latin typeface="楷体" panose="02010609060101010101" pitchFamily="49" charset="-122"/>
              <a:ea typeface="楷体" panose="02010609060101010101" pitchFamily="49" charset="-122"/>
            </a:rPr>
            <a:t>口腔医学</a:t>
          </a:r>
        </a:p>
      </dsp:txBody>
      <dsp:txXfrm>
        <a:off x="4144484" y="1253994"/>
        <a:ext cx="860598" cy="860598"/>
      </dsp:txXfrm>
    </dsp:sp>
    <dsp:sp modelId="{F5E968A4-55AB-4807-B5AB-6929036DDECE}">
      <dsp:nvSpPr>
        <dsp:cNvPr id="0" name=""/>
        <dsp:cNvSpPr/>
      </dsp:nvSpPr>
      <dsp:spPr>
        <a:xfrm rot="6480000">
          <a:off x="4133504" y="2339210"/>
          <a:ext cx="323503" cy="41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 rot="10800000">
        <a:off x="4197025" y="2375212"/>
        <a:ext cx="226452" cy="246456"/>
      </dsp:txXfrm>
    </dsp:sp>
    <dsp:sp modelId="{CB3ED99C-E873-4FA0-AB4B-F274DEDBFC18}">
      <dsp:nvSpPr>
        <dsp:cNvPr id="0" name=""/>
        <dsp:cNvSpPr/>
      </dsp:nvSpPr>
      <dsp:spPr>
        <a:xfrm>
          <a:off x="3401535" y="2813769"/>
          <a:ext cx="1217068" cy="1217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>
              <a:latin typeface="楷体" panose="02010609060101010101" pitchFamily="49" charset="-122"/>
              <a:ea typeface="楷体" panose="02010609060101010101" pitchFamily="49" charset="-122"/>
            </a:rPr>
            <a:t>预防医学</a:t>
          </a:r>
        </a:p>
      </dsp:txBody>
      <dsp:txXfrm>
        <a:off x="3579770" y="2992004"/>
        <a:ext cx="860598" cy="860598"/>
      </dsp:txXfrm>
    </dsp:sp>
    <dsp:sp modelId="{F0F95618-3144-494A-A7D7-68A4EB994F60}">
      <dsp:nvSpPr>
        <dsp:cNvPr id="0" name=""/>
        <dsp:cNvSpPr/>
      </dsp:nvSpPr>
      <dsp:spPr>
        <a:xfrm rot="10800000">
          <a:off x="2943748" y="3216923"/>
          <a:ext cx="323503" cy="41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 rot="10800000">
        <a:off x="3040799" y="3299075"/>
        <a:ext cx="226452" cy="246456"/>
      </dsp:txXfrm>
    </dsp:sp>
    <dsp:sp modelId="{5633684C-49CC-49F7-8B0A-4BB160068FC6}">
      <dsp:nvSpPr>
        <dsp:cNvPr id="0" name=""/>
        <dsp:cNvSpPr/>
      </dsp:nvSpPr>
      <dsp:spPr>
        <a:xfrm>
          <a:off x="1574083" y="2813769"/>
          <a:ext cx="1217068" cy="1217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>
              <a:latin typeface="楷体" panose="02010609060101010101" pitchFamily="49" charset="-122"/>
              <a:ea typeface="楷体" panose="02010609060101010101" pitchFamily="49" charset="-122"/>
            </a:rPr>
            <a:t>临床药学</a:t>
          </a:r>
        </a:p>
      </dsp:txBody>
      <dsp:txXfrm>
        <a:off x="1752318" y="2992004"/>
        <a:ext cx="860598" cy="860598"/>
      </dsp:txXfrm>
    </dsp:sp>
    <dsp:sp modelId="{657BC4FE-3658-42B7-A7E7-AB987E68021C}">
      <dsp:nvSpPr>
        <dsp:cNvPr id="0" name=""/>
        <dsp:cNvSpPr/>
      </dsp:nvSpPr>
      <dsp:spPr>
        <a:xfrm rot="15120000">
          <a:off x="1741338" y="2356626"/>
          <a:ext cx="323503" cy="41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 rot="10800000">
        <a:off x="1804859" y="2484928"/>
        <a:ext cx="226452" cy="246456"/>
      </dsp:txXfrm>
    </dsp:sp>
    <dsp:sp modelId="{3E0EE354-C822-4DAE-9CE8-3CF8BE5F9BB0}">
      <dsp:nvSpPr>
        <dsp:cNvPr id="0" name=""/>
        <dsp:cNvSpPr/>
      </dsp:nvSpPr>
      <dsp:spPr>
        <a:xfrm>
          <a:off x="1009369" y="1075759"/>
          <a:ext cx="1217068" cy="1217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>
              <a:latin typeface="楷体" panose="02010609060101010101" pitchFamily="49" charset="-122"/>
              <a:ea typeface="楷体" panose="02010609060101010101" pitchFamily="49" charset="-122"/>
            </a:rPr>
            <a:t>护理学</a:t>
          </a:r>
        </a:p>
      </dsp:txBody>
      <dsp:txXfrm>
        <a:off x="1187604" y="1253994"/>
        <a:ext cx="860598" cy="860598"/>
      </dsp:txXfrm>
    </dsp:sp>
    <dsp:sp modelId="{6089A4CB-CBA5-4280-8D97-7E6EA5C78A4D}">
      <dsp:nvSpPr>
        <dsp:cNvPr id="0" name=""/>
        <dsp:cNvSpPr/>
      </dsp:nvSpPr>
      <dsp:spPr>
        <a:xfrm rot="19440000">
          <a:off x="2187964" y="947219"/>
          <a:ext cx="323503" cy="41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2197232" y="1057894"/>
        <a:ext cx="226452" cy="24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F9F5-139B-462B-9599-40FA1D0F23EC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6650-7974-4299-9028-A03E86AE8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追踪调查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6650-7974-4299-9028-A03E86AE8FE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7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1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截图来自</a:t>
            </a:r>
            <a:r>
              <a:rPr lang="en-US" altLang="zh-CN" dirty="0"/>
              <a:t>2020</a:t>
            </a:r>
            <a:r>
              <a:rPr lang="zh-CN" altLang="en-US" dirty="0"/>
              <a:t>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21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81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5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未填答提醒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48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37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5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0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91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5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各专业标准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6650-7974-4299-9028-A03E86AE8F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543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447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20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01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666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142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871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37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00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量表题举例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1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27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打通不同数据（学校其他数据（学校层面和学生层面））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6650-7974-4299-9028-A03E86AE8F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381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随机图文信息呈现举例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15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请各位老师反馈大致组织填写时间。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0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各院校避免多点联系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075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欢迎加入到医学教育研究当中</a:t>
            </a:r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6650-7974-4299-9028-A03E86AE8FE1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库恩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6650-7974-4299-9028-A03E86AE8F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7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试调查（研究联盟常务理事单位和部分理事单位） 问卷信效度检验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6650-7974-4299-9028-A03E86AE8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45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4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组织实施单位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6650-7974-4299-9028-A03E86AE8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39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2020</a:t>
            </a:r>
            <a:r>
              <a:rPr lang="zh-CN" altLang="en-US" dirty="0"/>
              <a:t>年院校组织实施举例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6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932E-ED04-4D1E-BA9B-8CAC47A971E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B36BCB0-F0CA-4885-ACCB-EB75ADFDBE4C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63254FA9-6CA7-4A1F-9738-87C005746F50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597039"/>
            <a:ext cx="8229600" cy="479347"/>
          </a:xfrm>
        </p:spPr>
        <p:txBody>
          <a:bodyPr>
            <a:no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    单击  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7ADA35B-A756-4D7D-A1B3-76D68900467E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581A61-6332-4849-B7D1-D43E72D1CFD3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5DA6AA6-510F-407B-92FE-51211B789411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云盘同步文件夹\02图片音乐视频文学作品\图片\微信图片_2018050814040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24213"/>
            <a:ext cx="2937163" cy="6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645397"/>
            <a:ext cx="8229600" cy="772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56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Times New Roman" panose="02020603050405020304" pitchFamily="18" charset="0"/>
          <a:ea typeface="华文新魏" panose="02010800040101010101" pitchFamily="2" charset="-122"/>
          <a:cs typeface="Times New Roman" panose="02020603050405020304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C00000"/>
        </a:buClr>
        <a:buSzPct val="80000"/>
        <a:buFont typeface="Wingdings" panose="05000000000000000000" pitchFamily="2" charset="2"/>
        <a:buChar char="Ø"/>
        <a:defRPr sz="2400" b="1" kern="1200">
          <a:solidFill>
            <a:schemeClr val="tx1"/>
          </a:solidFill>
          <a:latin typeface="Times New Roman" panose="02020603050405020304" pitchFamily="18" charset="0"/>
          <a:ea typeface="华文新魏" panose="02010800040101010101" pitchFamily="2" charset="-122"/>
          <a:cs typeface="Times New Roman" panose="02020603050405020304" pitchFamily="18" charset="0"/>
        </a:defRPr>
      </a:lvl1pPr>
      <a:lvl2pPr marL="557530" indent="-214630" algn="l" defTabSz="685800" rtl="0" eaLnBrk="1" latinLnBrk="0" hangingPunct="1">
        <a:spcBef>
          <a:spcPct val="20000"/>
        </a:spcBef>
        <a:buClr>
          <a:srgbClr val="C00000"/>
        </a:buClr>
        <a:buSzPct val="80000"/>
        <a:buFont typeface="Arial" panose="020B0604020202020204" pitchFamily="34" charset="0"/>
        <a:buChar char="–"/>
        <a:defRPr sz="2100" b="1" kern="1200">
          <a:solidFill>
            <a:schemeClr val="tx1"/>
          </a:solidFill>
          <a:latin typeface="Times New Roman" panose="02020603050405020304" pitchFamily="18" charset="0"/>
          <a:ea typeface="华文新魏" panose="02010800040101010101" pitchFamily="2" charset="-122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imes New Roman" panose="02020603050405020304" pitchFamily="18" charset="0"/>
          <a:ea typeface="华文新魏" panose="02010800040101010101" pitchFamily="2" charset="-122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b="1" kern="1200">
          <a:solidFill>
            <a:schemeClr val="tx1"/>
          </a:solidFill>
          <a:latin typeface="Times New Roman" panose="02020603050405020304" pitchFamily="18" charset="0"/>
          <a:ea typeface="华文新魏" panose="02010800040101010101" pitchFamily="2" charset="-122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b="1" kern="1200">
          <a:solidFill>
            <a:schemeClr val="tx1"/>
          </a:solidFill>
          <a:latin typeface="Times New Roman" panose="02020603050405020304" pitchFamily="18" charset="0"/>
          <a:ea typeface="华文新魏" panose="02010800040101010101" pitchFamily="2" charset="-122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48880"/>
            <a:ext cx="9144000" cy="1635844"/>
          </a:xfrm>
          <a:prstGeom prst="rect">
            <a:avLst/>
          </a:prstGeom>
          <a:solidFill>
            <a:srgbClr val="8B0012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1680" y="2644875"/>
            <a:ext cx="6909435" cy="784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spc="450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问卷设计与填写注意</a:t>
            </a:r>
            <a:endParaRPr lang="en-US" altLang="zh-CN" sz="4000" b="1" spc="450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293" y="2167891"/>
            <a:ext cx="2014061" cy="2035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9" y="2095588"/>
            <a:ext cx="2176463" cy="2048828"/>
          </a:xfrm>
          <a:prstGeom prst="rect">
            <a:avLst/>
          </a:prstGeom>
        </p:spPr>
      </p:pic>
      <p:sp>
        <p:nvSpPr>
          <p:cNvPr id="9" name="副标题 2">
            <a:extLst>
              <a:ext uri="{FF2B5EF4-FFF2-40B4-BE49-F238E27FC236}">
                <a16:creationId xmlns:a16="http://schemas.microsoft.com/office/drawing/2014/main" id="{F2F6E57C-2C5B-448F-A9BD-54732AD61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938" y="4653136"/>
            <a:ext cx="6858000" cy="140415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zh-CN" altLang="en-US" sz="2000" spc="45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全国医学教育发展中心</a:t>
            </a:r>
            <a:endParaRPr lang="en-US" altLang="zh-CN" sz="2000" spc="45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ts val="450"/>
              </a:spcBef>
            </a:pPr>
            <a:r>
              <a:rPr lang="zh-CN" altLang="en-US" sz="2000" spc="45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全国高等院校医学教育研究联盟</a:t>
            </a:r>
            <a:endParaRPr lang="en-US" altLang="zh-CN" sz="2000" spc="45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ts val="450"/>
              </a:spcBef>
            </a:pPr>
            <a:r>
              <a:rPr lang="zh-CN" altLang="en-US" spc="45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吴红斌</a:t>
            </a:r>
            <a:endParaRPr lang="en-US" altLang="zh-CN" spc="45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ts val="450"/>
              </a:spcBef>
            </a:pPr>
            <a:r>
              <a:rPr lang="en-US" altLang="zh-CN" sz="2000" spc="45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2021-5-28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C917D-94F0-4EE1-836E-B2613428DD1E}"/>
              </a:ext>
            </a:extLst>
          </p:cNvPr>
          <p:cNvSpPr txBox="1">
            <a:spLocks/>
          </p:cNvSpPr>
          <p:nvPr/>
        </p:nvSpPr>
        <p:spPr>
          <a:xfrm>
            <a:off x="-1188640" y="548680"/>
            <a:ext cx="10972800" cy="64083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CMSS</a:t>
            </a:r>
            <a:r>
              <a:rPr lang="zh-CN" altLang="en-US"/>
              <a:t>原则</a:t>
            </a:r>
            <a:endParaRPr lang="zh-CN" altLang="en-US" dirty="0"/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7FAB8D2B-EF9A-45EB-A09B-64E245726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100955"/>
              </p:ext>
            </p:extLst>
          </p:nvPr>
        </p:nvGraphicFramePr>
        <p:xfrm>
          <a:off x="-1165435" y="1405536"/>
          <a:ext cx="10972800" cy="466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54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CMSS</a:t>
            </a:r>
            <a:r>
              <a:rPr lang="zh-CN" altLang="en-US" dirty="0"/>
              <a:t>问卷设计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77757"/>
            <a:ext cx="4780276" cy="350248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基本框架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投入（</a:t>
            </a:r>
            <a:r>
              <a:rPr lang="en-US" altLang="zh-CN" dirty="0"/>
              <a:t>I)-</a:t>
            </a:r>
            <a:r>
              <a:rPr lang="zh-CN" altLang="en-US" dirty="0"/>
              <a:t>环境</a:t>
            </a:r>
            <a:r>
              <a:rPr lang="en-US" altLang="zh-CN" dirty="0"/>
              <a:t>(E/P)-</a:t>
            </a:r>
            <a:r>
              <a:rPr lang="zh-CN" altLang="en-US" dirty="0"/>
              <a:t>产出</a:t>
            </a:r>
            <a:r>
              <a:rPr lang="en-US" altLang="zh-CN" dirty="0"/>
              <a:t>(O)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理论基础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院校影响力理论和学生发展理论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4" y="3302542"/>
            <a:ext cx="3294366" cy="19934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85646" y="5237832"/>
            <a:ext cx="10502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帕斯卡雷拉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79" y="3549343"/>
            <a:ext cx="2309111" cy="17578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5" y="3549342"/>
            <a:ext cx="2781443" cy="149073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686964" y="5180243"/>
            <a:ext cx="7040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齐格林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062" y="1525355"/>
            <a:ext cx="3301828" cy="19008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518666" y="5108765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库恩</a:t>
            </a:r>
          </a:p>
        </p:txBody>
      </p:sp>
    </p:spTree>
    <p:extLst>
      <p:ext uri="{BB962C8B-B14F-4D97-AF65-F5344CB8AC3E}">
        <p14:creationId xmlns:p14="http://schemas.microsoft.com/office/powerpoint/2010/main" val="22244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9436"/>
            <a:ext cx="8229600" cy="480625"/>
          </a:xfrm>
        </p:spPr>
        <p:txBody>
          <a:bodyPr/>
          <a:lstStyle/>
          <a:p>
            <a:r>
              <a:rPr lang="en-US" altLang="zh-CN" dirty="0"/>
              <a:t>CMSS</a:t>
            </a:r>
            <a:r>
              <a:rPr lang="zh-CN" altLang="en-US" dirty="0"/>
              <a:t>问卷基本结构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730863" cy="3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8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3871" r="6290" b="3871"/>
          <a:stretch>
            <a:fillRect/>
          </a:stretch>
        </p:blipFill>
        <p:spPr>
          <a:xfrm>
            <a:off x="4236720" y="857250"/>
            <a:ext cx="4936129" cy="46599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857250"/>
            <a:ext cx="3901440" cy="5143500"/>
          </a:xfrm>
          <a:prstGeom prst="rect">
            <a:avLst/>
          </a:prstGeom>
          <a:solidFill>
            <a:srgbClr val="8B0012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20090" y="2327910"/>
            <a:ext cx="22326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Consolas" panose="020B0609020204030204" pitchFamily="49" charset="0"/>
              </a:rPr>
              <a:t>PART 02</a:t>
            </a:r>
            <a:endParaRPr lang="zh-CN" altLang="en-US" sz="405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6280" y="3143251"/>
            <a:ext cx="1181100" cy="3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716280" y="3293954"/>
            <a:ext cx="533400" cy="4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4297680" y="2467897"/>
            <a:ext cx="2578576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50" dirty="0">
                <a:solidFill>
                  <a:srgbClr val="8B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填写注意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6DD27B17-F680-4B50-A227-EE48832196FD}"/>
              </a:ext>
            </a:extLst>
          </p:cNvPr>
          <p:cNvSpPr txBox="1"/>
          <p:nvPr/>
        </p:nvSpPr>
        <p:spPr>
          <a:xfrm>
            <a:off x="7764700" y="164725"/>
            <a:ext cx="168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2019</a:t>
            </a: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年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9359133-41D2-4C50-89F4-CE562473B8A8}"/>
              </a:ext>
            </a:extLst>
          </p:cNvPr>
          <p:cNvGrpSpPr/>
          <p:nvPr/>
        </p:nvGrpSpPr>
        <p:grpSpPr>
          <a:xfrm rot="5400000">
            <a:off x="8316416" y="535825"/>
            <a:ext cx="360040" cy="360040"/>
            <a:chOff x="8316416" y="714227"/>
            <a:chExt cx="360040" cy="36004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9C4D28D-199C-4BDC-8CEC-70246964FBC9}"/>
                </a:ext>
              </a:extLst>
            </p:cNvPr>
            <p:cNvSpPr/>
            <p:nvPr/>
          </p:nvSpPr>
          <p:spPr>
            <a:xfrm rot="5400000">
              <a:off x="8473576" y="561827"/>
              <a:ext cx="45719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CF77F9D-8D7F-4850-B093-CCEA8DB3F018}"/>
                </a:ext>
              </a:extLst>
            </p:cNvPr>
            <p:cNvSpPr/>
            <p:nvPr/>
          </p:nvSpPr>
          <p:spPr>
            <a:xfrm>
              <a:off x="8625976" y="714227"/>
              <a:ext cx="45719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E0520A06-2854-461C-B215-31B4DB21E16A}"/>
              </a:ext>
            </a:extLst>
          </p:cNvPr>
          <p:cNvSpPr/>
          <p:nvPr/>
        </p:nvSpPr>
        <p:spPr>
          <a:xfrm>
            <a:off x="335394" y="1390649"/>
            <a:ext cx="8287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质量第一！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6665353-0258-4D31-AC7C-28A379163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4032447" cy="302433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802145B-FB29-483D-A530-0DB80976D91B}"/>
              </a:ext>
            </a:extLst>
          </p:cNvPr>
          <p:cNvSpPr/>
          <p:nvPr/>
        </p:nvSpPr>
        <p:spPr>
          <a:xfrm>
            <a:off x="2588580" y="5984866"/>
            <a:ext cx="157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调查现场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89F69B8-FDCE-4836-8E2D-B76F8F4FB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31" y="2741516"/>
            <a:ext cx="2177605" cy="299174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F15B1B8B-D3F1-4CB5-914A-5F8E2AC684E2}"/>
              </a:ext>
            </a:extLst>
          </p:cNvPr>
          <p:cNvSpPr/>
          <p:nvPr/>
        </p:nvSpPr>
        <p:spPr>
          <a:xfrm>
            <a:off x="5899976" y="593178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问卷清点与整理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B597F3-26C0-47AA-ACEF-2ADC91D3A7A8}"/>
              </a:ext>
            </a:extLst>
          </p:cNvPr>
          <p:cNvSpPr/>
          <p:nvPr/>
        </p:nvSpPr>
        <p:spPr>
          <a:xfrm>
            <a:off x="2210688" y="953600"/>
            <a:ext cx="6438148" cy="15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试调查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：针对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届临床医学本科阶段毕业生开展首次调查。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邀请制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所常务理事单位院校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+13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所理事单位院校。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现场集中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：线下，多所院校领导亲自组织和讲解、学生积极配合深受感动。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效果良好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：院校反馈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专家建议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权威数据。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97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78" y="1412776"/>
            <a:ext cx="5442138" cy="44678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80" y="1551827"/>
            <a:ext cx="1838321" cy="19224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3561348"/>
            <a:ext cx="1934551" cy="19665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3249479-8B69-4982-9910-5A3D21C96DF6}"/>
              </a:ext>
            </a:extLst>
          </p:cNvPr>
          <p:cNvSpPr txBox="1"/>
          <p:nvPr/>
        </p:nvSpPr>
        <p:spPr>
          <a:xfrm>
            <a:off x="7764700" y="164725"/>
            <a:ext cx="168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2020</a:t>
            </a:r>
            <a:r>
              <a: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年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78CE8E1-B6B0-4586-8A02-489AD82E8328}"/>
              </a:ext>
            </a:extLst>
          </p:cNvPr>
          <p:cNvGrpSpPr/>
          <p:nvPr/>
        </p:nvGrpSpPr>
        <p:grpSpPr>
          <a:xfrm rot="5400000">
            <a:off x="8316416" y="535825"/>
            <a:ext cx="360040" cy="360040"/>
            <a:chOff x="8316416" y="714227"/>
            <a:chExt cx="360040" cy="3600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88A6DD1-8A5F-4A3E-AEA9-0A432AC2A2F6}"/>
                </a:ext>
              </a:extLst>
            </p:cNvPr>
            <p:cNvSpPr/>
            <p:nvPr/>
          </p:nvSpPr>
          <p:spPr>
            <a:xfrm rot="5400000">
              <a:off x="8473576" y="561827"/>
              <a:ext cx="45719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5481938-EA67-45E4-BED3-F6C10C08925D}"/>
                </a:ext>
              </a:extLst>
            </p:cNvPr>
            <p:cNvSpPr/>
            <p:nvPr/>
          </p:nvSpPr>
          <p:spPr>
            <a:xfrm>
              <a:off x="8625976" y="714227"/>
              <a:ext cx="45719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1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B6D9E011-2ED9-4AB2-A6FB-E6F00339D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897382"/>
              </p:ext>
            </p:extLst>
          </p:nvPr>
        </p:nvGraphicFramePr>
        <p:xfrm>
          <a:off x="-468560" y="1628800"/>
          <a:ext cx="61926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120D5B2-F1C6-43A7-83EF-E67EDFF0E3C0}"/>
              </a:ext>
            </a:extLst>
          </p:cNvPr>
          <p:cNvSpPr txBox="1"/>
          <p:nvPr/>
        </p:nvSpPr>
        <p:spPr>
          <a:xfrm>
            <a:off x="6561936" y="306330"/>
            <a:ext cx="207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2021</a:t>
            </a:r>
            <a:r>
              <a:rPr lang="zh-CN" altLang="en-US" sz="32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年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518253-AA65-4017-BE55-D4D83C6ABAE1}"/>
              </a:ext>
            </a:extLst>
          </p:cNvPr>
          <p:cNvGrpSpPr/>
          <p:nvPr/>
        </p:nvGrpSpPr>
        <p:grpSpPr>
          <a:xfrm rot="5400000">
            <a:off x="8316416" y="535825"/>
            <a:ext cx="360040" cy="360040"/>
            <a:chOff x="8316416" y="714227"/>
            <a:chExt cx="360040" cy="36004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EF499A-191F-49FA-8AA0-3968AEC9653B}"/>
                </a:ext>
              </a:extLst>
            </p:cNvPr>
            <p:cNvSpPr/>
            <p:nvPr/>
          </p:nvSpPr>
          <p:spPr>
            <a:xfrm rot="5400000">
              <a:off x="8473576" y="561827"/>
              <a:ext cx="45719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08B7BCC-97AE-41E8-B3BC-305205AE0194}"/>
                </a:ext>
              </a:extLst>
            </p:cNvPr>
            <p:cNvSpPr/>
            <p:nvPr/>
          </p:nvSpPr>
          <p:spPr>
            <a:xfrm>
              <a:off x="8625976" y="714227"/>
              <a:ext cx="45719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F11909C-CEF2-493B-8A82-05E5FB74ADC1}"/>
              </a:ext>
            </a:extLst>
          </p:cNvPr>
          <p:cNvSpPr txBox="1"/>
          <p:nvPr/>
        </p:nvSpPr>
        <p:spPr>
          <a:xfrm>
            <a:off x="395536" y="914683"/>
            <a:ext cx="1404552" cy="11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个大类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个专业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5EF3CE9-04B9-48CC-BF16-A9A67842FC29}"/>
              </a:ext>
            </a:extLst>
          </p:cNvPr>
          <p:cNvSpPr/>
          <p:nvPr/>
        </p:nvSpPr>
        <p:spPr>
          <a:xfrm>
            <a:off x="4824028" y="1440856"/>
            <a:ext cx="3672408" cy="403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全国医学教育发展中心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全国高等院校医学教育研究联盟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教育部高等学校临床医学类专业教学指导委员会</a:t>
            </a:r>
            <a:b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中华口腔医学会口腔医学教育专业委员会</a:t>
            </a:r>
            <a:b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教育部高等学校药学类专业教学指导委员会</a:t>
            </a:r>
            <a:b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教育部高等学校公共卫生与预防医学类专业教学指导委员会</a:t>
            </a:r>
            <a:b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教育部高等学校护理学类专业教学指导委员会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CC2CD06-1C8A-4BDE-B70A-F0F69E8AFFEC}"/>
              </a:ext>
            </a:extLst>
          </p:cNvPr>
          <p:cNvSpPr/>
          <p:nvPr/>
        </p:nvSpPr>
        <p:spPr>
          <a:xfrm>
            <a:off x="3459209" y="75726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组织实施</a:t>
            </a:r>
          </a:p>
        </p:txBody>
      </p:sp>
    </p:spTree>
    <p:extLst>
      <p:ext uri="{BB962C8B-B14F-4D97-AF65-F5344CB8AC3E}">
        <p14:creationId xmlns:p14="http://schemas.microsoft.com/office/powerpoint/2010/main" val="50595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96752"/>
            <a:ext cx="6007100" cy="468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86D7018-CF62-47FB-95D5-034C109AD18D}"/>
              </a:ext>
            </a:extLst>
          </p:cNvPr>
          <p:cNvSpPr/>
          <p:nvPr/>
        </p:nvSpPr>
        <p:spPr>
          <a:xfrm>
            <a:off x="3059832" y="599739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2020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年院校组织实施举例</a:t>
            </a:r>
          </a:p>
        </p:txBody>
      </p:sp>
    </p:spTree>
    <p:extLst>
      <p:ext uri="{BB962C8B-B14F-4D97-AF65-F5344CB8AC3E}">
        <p14:creationId xmlns:p14="http://schemas.microsoft.com/office/powerpoint/2010/main" val="345717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60" y="836712"/>
            <a:ext cx="8910736" cy="540948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调查对象</a:t>
            </a:r>
            <a:r>
              <a:rPr lang="zh-CN" altLang="en-US" sz="2400" dirty="0"/>
              <a:t>：</a:t>
            </a:r>
            <a:r>
              <a:rPr lang="zh-CN" altLang="en-US" sz="2000" dirty="0"/>
              <a:t>临床、口腔、预防、临床药学、护理等</a:t>
            </a:r>
            <a:r>
              <a:rPr lang="en-US" altLang="zh-CN" sz="2000" dirty="0"/>
              <a:t>5</a:t>
            </a:r>
            <a:r>
              <a:rPr lang="zh-CN" altLang="en-US" sz="2000" dirty="0"/>
              <a:t>类</a:t>
            </a:r>
            <a:r>
              <a:rPr lang="en-US" altLang="zh-CN" sz="2000" dirty="0"/>
              <a:t>12</a:t>
            </a:r>
            <a:r>
              <a:rPr lang="zh-CN" altLang="en-US" sz="2000" dirty="0"/>
              <a:t>个专业医学</a:t>
            </a:r>
            <a:r>
              <a:rPr lang="zh-CN" altLang="en-US" sz="2000" b="1" dirty="0">
                <a:solidFill>
                  <a:srgbClr val="FF0000"/>
                </a:solidFill>
              </a:rPr>
              <a:t>本科生</a:t>
            </a:r>
            <a:r>
              <a:rPr lang="zh-CN" altLang="en-US" sz="2000" dirty="0"/>
              <a:t>（含长学制本科阶段），含医学影像、麻醉、放射、儿科等在本科招生的专业</a:t>
            </a:r>
            <a:r>
              <a:rPr lang="en-US" altLang="zh-CN" sz="2000" dirty="0"/>
              <a:t>/</a:t>
            </a:r>
            <a:r>
              <a:rPr lang="zh-CN" altLang="en-US" sz="2000" dirty="0"/>
              <a:t>方向，</a:t>
            </a:r>
            <a:r>
              <a:rPr lang="zh-CN" altLang="en-US" sz="2000" dirty="0">
                <a:solidFill>
                  <a:srgbClr val="FF0000"/>
                </a:solidFill>
              </a:rPr>
              <a:t>留学生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港澳台</a:t>
            </a:r>
            <a:r>
              <a:rPr lang="zh-CN" altLang="en-US" sz="2000" dirty="0"/>
              <a:t>学生不参与填写。</a:t>
            </a:r>
            <a:endParaRPr lang="en-US" altLang="zh-CN" sz="2000" dirty="0"/>
          </a:p>
          <a:p>
            <a:pPr>
              <a:lnSpc>
                <a:spcPct val="114000"/>
              </a:lnSpc>
            </a:pPr>
            <a:r>
              <a:rPr lang="zh-CN" altLang="en-US" sz="2400" dirty="0"/>
              <a:t>问卷版本：</a:t>
            </a:r>
            <a:r>
              <a:rPr lang="zh-CN" altLang="en-US" sz="2000" dirty="0"/>
              <a:t>新生（</a:t>
            </a:r>
            <a:r>
              <a:rPr lang="en-US" altLang="zh-CN" sz="2000" dirty="0"/>
              <a:t>9</a:t>
            </a:r>
            <a:r>
              <a:rPr lang="zh-CN" altLang="en-US" sz="2000" dirty="0"/>
              <a:t>月）</a:t>
            </a:r>
            <a:r>
              <a:rPr lang="en-US" altLang="zh-CN" sz="2000" dirty="0"/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非毕业年级</a:t>
            </a:r>
            <a:r>
              <a:rPr lang="en-US" altLang="zh-CN" sz="2000" dirty="0">
                <a:solidFill>
                  <a:srgbClr val="FF0000"/>
                </a:solidFill>
              </a:rPr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毕业年级（具体以各专业为准）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2400" b="1" dirty="0"/>
              <a:t>调查方式</a:t>
            </a:r>
            <a:r>
              <a:rPr lang="zh-CN" altLang="en-US" sz="2400" dirty="0"/>
              <a:t>：</a:t>
            </a:r>
            <a:r>
              <a:rPr lang="zh-CN" altLang="en-US" sz="2000" dirty="0"/>
              <a:t>参与院校相关专业的</a:t>
            </a:r>
            <a:r>
              <a:rPr lang="zh-CN" altLang="en-US" sz="2000" b="1" dirty="0">
                <a:solidFill>
                  <a:srgbClr val="FF0000"/>
                </a:solidFill>
              </a:rPr>
              <a:t>全样本调查</a:t>
            </a:r>
            <a:r>
              <a:rPr lang="zh-CN" altLang="en-US" sz="1800" dirty="0"/>
              <a:t>（上传的学生信息</a:t>
            </a:r>
            <a:r>
              <a:rPr lang="en-US" altLang="zh-CN" sz="1800" dirty="0"/>
              <a:t>-</a:t>
            </a:r>
            <a:r>
              <a:rPr lang="zh-CN" altLang="en-US" sz="1800" dirty="0"/>
              <a:t>精确匹配到院校学生个体）</a:t>
            </a:r>
            <a:endParaRPr lang="en-US" altLang="zh-CN" sz="2000" dirty="0"/>
          </a:p>
          <a:p>
            <a:pPr>
              <a:lnSpc>
                <a:spcPct val="114000"/>
              </a:lnSpc>
            </a:pPr>
            <a:r>
              <a:rPr lang="zh-CN" altLang="en-US" sz="2400" b="1" dirty="0"/>
              <a:t>实施方式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zh-CN" altLang="en-US" sz="2000" b="1" dirty="0">
                <a:solidFill>
                  <a:srgbClr val="FF0000"/>
                </a:solidFill>
              </a:rPr>
              <a:t>各参与院校</a:t>
            </a:r>
            <a:r>
              <a:rPr lang="zh-CN" altLang="en-US" sz="2000" dirty="0"/>
              <a:t>负责具体组织实施在本院校的调查工作。</a:t>
            </a:r>
            <a:endParaRPr lang="en-US" altLang="zh-CN" sz="2000" dirty="0"/>
          </a:p>
          <a:p>
            <a:pPr>
              <a:lnSpc>
                <a:spcPct val="114000"/>
              </a:lnSpc>
            </a:pPr>
            <a:r>
              <a:rPr lang="zh-CN" altLang="en-US" sz="2000" b="1" u="sng" dirty="0">
                <a:solidFill>
                  <a:srgbClr val="FF0000"/>
                </a:solidFill>
              </a:rPr>
              <a:t>问卷填写质量</a:t>
            </a:r>
            <a:r>
              <a:rPr lang="zh-CN" altLang="en-US" sz="2000" b="1" dirty="0">
                <a:solidFill>
                  <a:srgbClr val="FF0000"/>
                </a:solidFill>
              </a:rPr>
              <a:t>：</a:t>
            </a:r>
            <a:r>
              <a:rPr lang="zh-CN" altLang="en-US" sz="2000" dirty="0"/>
              <a:t>所有工作的前提与基础：</a:t>
            </a:r>
            <a:endParaRPr lang="en-US" altLang="zh-CN" sz="2000" dirty="0"/>
          </a:p>
          <a:p>
            <a:pPr lvl="1">
              <a:lnSpc>
                <a:spcPct val="114000"/>
              </a:lnSpc>
            </a:pPr>
            <a:r>
              <a:rPr lang="zh-CN" altLang="en-US" sz="2000" dirty="0"/>
              <a:t>以班级或年级为单位</a:t>
            </a:r>
            <a:r>
              <a:rPr lang="zh-CN" altLang="en-US" sz="2000" dirty="0">
                <a:solidFill>
                  <a:srgbClr val="FF0000"/>
                </a:solidFill>
              </a:rPr>
              <a:t>统一组织集中</a:t>
            </a:r>
            <a:r>
              <a:rPr lang="zh-CN" altLang="en-US" sz="2000" dirty="0"/>
              <a:t>填写，根据需要校内</a:t>
            </a:r>
            <a:r>
              <a:rPr lang="zh-CN" altLang="en-US" sz="2000" dirty="0">
                <a:solidFill>
                  <a:srgbClr val="FF0000"/>
                </a:solidFill>
              </a:rPr>
              <a:t>组织相关培训说明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>
              <a:lnSpc>
                <a:spcPct val="114000"/>
              </a:lnSpc>
            </a:pPr>
            <a:r>
              <a:rPr lang="zh-CN" altLang="en-US" sz="2000" dirty="0"/>
              <a:t>填写前</a:t>
            </a:r>
            <a:r>
              <a:rPr lang="zh-CN" altLang="en-US" sz="2000" dirty="0">
                <a:solidFill>
                  <a:srgbClr val="FF0000"/>
                </a:solidFill>
              </a:rPr>
              <a:t>介绍调查并告知相关填写注意事项</a:t>
            </a:r>
            <a:r>
              <a:rPr lang="zh-CN" altLang="en-US" sz="2000" dirty="0"/>
              <a:t>，请同学们耐心填答。</a:t>
            </a:r>
            <a:endParaRPr lang="en-US" altLang="zh-CN" sz="2000" dirty="0"/>
          </a:p>
          <a:p>
            <a:pPr lvl="1">
              <a:lnSpc>
                <a:spcPct val="114000"/>
              </a:lnSpc>
            </a:pPr>
            <a:r>
              <a:rPr lang="zh-CN" altLang="en-US" sz="2000" dirty="0"/>
              <a:t>建议学生</a:t>
            </a:r>
            <a:r>
              <a:rPr lang="zh-CN" altLang="en-US" sz="2000" dirty="0">
                <a:solidFill>
                  <a:srgbClr val="FF0000"/>
                </a:solidFill>
              </a:rPr>
              <a:t>电脑</a:t>
            </a:r>
            <a:r>
              <a:rPr lang="en-US" altLang="zh-CN" sz="2000" dirty="0">
                <a:solidFill>
                  <a:srgbClr val="FF0000"/>
                </a:solidFill>
              </a:rPr>
              <a:t>PC</a:t>
            </a:r>
            <a:r>
              <a:rPr lang="zh-CN" altLang="en-US" sz="2000" dirty="0">
                <a:solidFill>
                  <a:srgbClr val="FF0000"/>
                </a:solidFill>
              </a:rPr>
              <a:t>端</a:t>
            </a:r>
            <a:r>
              <a:rPr lang="zh-CN" altLang="en-US" sz="2000" dirty="0"/>
              <a:t>填写</a:t>
            </a:r>
            <a:endParaRPr lang="en-US" altLang="zh-CN" sz="2000" dirty="0"/>
          </a:p>
          <a:p>
            <a:pPr lvl="1">
              <a:lnSpc>
                <a:spcPct val="114000"/>
              </a:lnSpc>
            </a:pPr>
            <a:r>
              <a:rPr lang="zh-CN" altLang="en-US" sz="2000" dirty="0"/>
              <a:t>给学生</a:t>
            </a:r>
            <a:r>
              <a:rPr lang="zh-CN" altLang="en-US" sz="2000" dirty="0">
                <a:solidFill>
                  <a:srgbClr val="FF0000"/>
                </a:solidFill>
              </a:rPr>
              <a:t>预留充分的填答时间</a:t>
            </a:r>
            <a:r>
              <a:rPr lang="zh-CN" altLang="en-US" sz="2000" dirty="0"/>
              <a:t>，毕业年级学生最多</a:t>
            </a:r>
            <a:r>
              <a:rPr lang="en-US" altLang="zh-CN" sz="2000" dirty="0"/>
              <a:t>40</a:t>
            </a:r>
            <a:r>
              <a:rPr lang="zh-CN" altLang="en-US" sz="2000" dirty="0"/>
              <a:t>分钟，非毕业年级</a:t>
            </a:r>
            <a:r>
              <a:rPr lang="en-US" altLang="zh-CN" sz="2000" dirty="0"/>
              <a:t>30-35</a:t>
            </a:r>
            <a:r>
              <a:rPr lang="zh-CN" altLang="en-US" sz="2000" dirty="0"/>
              <a:t>分钟左右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79347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填写说明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F60AC4-77F6-4AC3-854A-055EBCF7F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根据提供的链接地址，学生登陆（院校</a:t>
            </a:r>
            <a:r>
              <a:rPr lang="en-US" altLang="zh-CN" dirty="0"/>
              <a:t>+</a:t>
            </a:r>
            <a:r>
              <a:rPr lang="zh-CN" altLang="en-US" dirty="0"/>
              <a:t>学号</a:t>
            </a:r>
            <a:r>
              <a:rPr lang="en-US" altLang="zh-CN" dirty="0"/>
              <a:t>+</a:t>
            </a:r>
            <a:r>
              <a:rPr lang="zh-CN" altLang="en-US" dirty="0"/>
              <a:t>是否毕业年级）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匹配相应的填写问卷（专业和版本）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7DC62A-C964-42E1-983A-0FC253C6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4" y="2852936"/>
            <a:ext cx="8265197" cy="29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99127"/>
            <a:ext cx="9144000" cy="937343"/>
          </a:xfrm>
          <a:prstGeom prst="rect">
            <a:avLst/>
          </a:prstGeom>
          <a:solidFill>
            <a:srgbClr val="8B0012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95300" y="1499733"/>
            <a:ext cx="1127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</a:rPr>
              <a:t>目 录</a:t>
            </a:r>
          </a:p>
        </p:txBody>
      </p:sp>
      <p:sp>
        <p:nvSpPr>
          <p:cNvPr id="5" name="椭圆 4"/>
          <p:cNvSpPr/>
          <p:nvPr/>
        </p:nvSpPr>
        <p:spPr>
          <a:xfrm>
            <a:off x="2812172" y="2989466"/>
            <a:ext cx="769620" cy="778892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2926472" y="3152001"/>
            <a:ext cx="556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8B0012"/>
                </a:solidFill>
              </a:rPr>
              <a:t>01</a:t>
            </a:r>
            <a:endParaRPr lang="zh-CN" altLang="en-US" sz="2700" b="1" dirty="0">
              <a:solidFill>
                <a:srgbClr val="8B001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9912" y="3198167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8B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问卷设计</a:t>
            </a:r>
          </a:p>
        </p:txBody>
      </p:sp>
      <p:sp>
        <p:nvSpPr>
          <p:cNvPr id="8" name="椭圆 7"/>
          <p:cNvSpPr/>
          <p:nvPr/>
        </p:nvSpPr>
        <p:spPr>
          <a:xfrm>
            <a:off x="2812172" y="4145219"/>
            <a:ext cx="769620" cy="778892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文本框 8"/>
          <p:cNvSpPr txBox="1"/>
          <p:nvPr/>
        </p:nvSpPr>
        <p:spPr>
          <a:xfrm>
            <a:off x="2926472" y="4307754"/>
            <a:ext cx="556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8B0012"/>
                </a:solidFill>
              </a:rPr>
              <a:t>02</a:t>
            </a:r>
            <a:endParaRPr lang="zh-CN" altLang="en-US" sz="2700" b="1" dirty="0">
              <a:solidFill>
                <a:srgbClr val="8B001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9912" y="43539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8B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填写注意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0027C6-44E6-4CB4-A5D7-F6B3BA281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8800"/>
            <a:ext cx="7257101" cy="38509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645" y="562068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823466" y="1618084"/>
            <a:ext cx="6972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填写年级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非专升本学生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根据实际对应的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年级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填写，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长学制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在毕业年级为本科阶段毕业年级；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专升本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学生在毕业年级上，对应本科阶段毕业年级（五年级），在非毕业年级，根据对应所处的本科阶段年级来填写。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212976"/>
            <a:ext cx="689047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8F558A-12ED-428E-8BD3-7723CA725F70}"/>
              </a:ext>
            </a:extLst>
          </p:cNvPr>
          <p:cNvSpPr/>
          <p:nvPr/>
        </p:nvSpPr>
        <p:spPr>
          <a:xfrm>
            <a:off x="4788024" y="6261026"/>
            <a:ext cx="41152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/>
              <a:t>说明：</a:t>
            </a:r>
            <a:r>
              <a:rPr lang="zh-CN" altLang="en-US" dirty="0">
                <a:solidFill>
                  <a:srgbClr val="FF0000"/>
                </a:solidFill>
              </a:rPr>
              <a:t>题项编号</a:t>
            </a:r>
            <a:r>
              <a:rPr lang="zh-CN" altLang="en-US" dirty="0"/>
              <a:t>以</a:t>
            </a:r>
            <a:r>
              <a:rPr lang="en-US" altLang="zh-CN" dirty="0"/>
              <a:t>2021</a:t>
            </a:r>
            <a:r>
              <a:rPr lang="zh-CN" altLang="en-US" dirty="0"/>
              <a:t>年实际版本为准</a:t>
            </a:r>
          </a:p>
        </p:txBody>
      </p:sp>
    </p:spTree>
    <p:extLst>
      <p:ext uri="{BB962C8B-B14F-4D97-AF65-F5344CB8AC3E}">
        <p14:creationId xmlns:p14="http://schemas.microsoft.com/office/powerpoint/2010/main" val="296805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96974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填写说明（以临床为例）</a:t>
            </a:r>
          </a:p>
        </p:txBody>
      </p:sp>
      <p:sp>
        <p:nvSpPr>
          <p:cNvPr id="7" name="矩形 6"/>
          <p:cNvSpPr/>
          <p:nvPr/>
        </p:nvSpPr>
        <p:spPr>
          <a:xfrm>
            <a:off x="1011766" y="4568657"/>
            <a:ext cx="636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专业类别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：题项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1D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，招生时，如果临床医学专业名称中没有涉及二级学科或方向，就是临床医学专业，请选择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“没有确定”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87400"/>
            <a:ext cx="7391400" cy="26955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71742" y="1302284"/>
            <a:ext cx="4405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调查的专业类别：</a:t>
            </a:r>
            <a:endParaRPr lang="en-US" altLang="zh-CN" sz="1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本次调查范围为临床医学类专业为以下专业：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100201K        </a:t>
            </a: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临床医学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100202TK       </a:t>
            </a: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麻醉学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100203TK       </a:t>
            </a: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医学影像学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100204TK       </a:t>
            </a: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眼视光医学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100205TK       </a:t>
            </a: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精神医学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100206TK       </a:t>
            </a: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放射医学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100207TK       </a:t>
            </a: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儿科学</a:t>
            </a:r>
          </a:p>
        </p:txBody>
      </p:sp>
    </p:spTree>
    <p:extLst>
      <p:ext uri="{BB962C8B-B14F-4D97-AF65-F5344CB8AC3E}">
        <p14:creationId xmlns:p14="http://schemas.microsoft.com/office/powerpoint/2010/main" val="141118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5. </a:t>
            </a:r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579773" y="1518368"/>
            <a:ext cx="584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只有填答完本页，才能进入下一页填写，否则会提醒未填写的题项。可以返回填写好的页面进行修改相应填答。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73" y="2360495"/>
            <a:ext cx="6003206" cy="32194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68367" y="577577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未填答提醒</a:t>
            </a:r>
          </a:p>
        </p:txBody>
      </p:sp>
    </p:spTree>
    <p:extLst>
      <p:ext uri="{BB962C8B-B14F-4D97-AF65-F5344CB8AC3E}">
        <p14:creationId xmlns:p14="http://schemas.microsoft.com/office/powerpoint/2010/main" val="879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49" y="604503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453615" y="1433479"/>
            <a:ext cx="6338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）问卷填答类型：选择题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（单选和多选），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填空题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（根据实际情况填写相应数值，如不知准确数值，给出估计值）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，下拉选择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（注意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排序选择题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）。填空题根据题项实际数值设置了相应填写值范围。部分题为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跳转填答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392620" y="371771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○均代表单选题，□代表多选题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" y="2774089"/>
            <a:ext cx="7734300" cy="847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10" y="3902376"/>
            <a:ext cx="2348564" cy="21664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44645" y="61647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下拉选择题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646" y="4367715"/>
            <a:ext cx="3823719" cy="142044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06519" y="58841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填空题</a:t>
            </a:r>
          </a:p>
        </p:txBody>
      </p:sp>
    </p:spTree>
    <p:extLst>
      <p:ext uri="{BB962C8B-B14F-4D97-AF65-F5344CB8AC3E}">
        <p14:creationId xmlns:p14="http://schemas.microsoft.com/office/powerpoint/2010/main" val="371394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4869160"/>
            <a:ext cx="7234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学生家庭所在地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，请学生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正确选择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所在省份和地级市。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8005515" cy="28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441449" y="4955121"/>
            <a:ext cx="636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父亲和母亲职业，题项较多，请根据父亲和母亲的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具体职业选择其中一个职业类型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，如果无法判断，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请选择一个最接近的职业类型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62" y="1501718"/>
            <a:ext cx="6746875" cy="34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163113" y="1501718"/>
            <a:ext cx="6956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高考与录取情况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，请根据考大学（含高职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大专）当年录取的真实情况填答，包括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专升本学生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，如考取专科时是第一志愿录取，则填写第一志愿录取。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994" y="2735479"/>
            <a:ext cx="5562012" cy="33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301749" y="1660357"/>
            <a:ext cx="6362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如参加高考，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高考分请填写原始分（不含加分）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24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请</a:t>
            </a:r>
            <a:r>
              <a:rPr lang="zh-CN" altLang="en-US" sz="2400" b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提醒同学填写自己的高考分数</a:t>
            </a:r>
            <a:r>
              <a:rPr lang="zh-CN" altLang="en-US" sz="24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，而不是卷面总分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！如不记得准确分数，请给出认为最接近的分数值。请务必认真填写。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3335337"/>
            <a:ext cx="84010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39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301748" y="1660357"/>
            <a:ext cx="7105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所有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量表题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请务必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认真阅读各条目表述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，有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相应反向题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，草率填答很容易被判断为无效问卷。所有量表题均已信效度验证。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1" y="3019325"/>
            <a:ext cx="7259638" cy="26209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9745" y="564028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量表题举例</a:t>
            </a:r>
          </a:p>
        </p:txBody>
      </p:sp>
    </p:spTree>
    <p:extLst>
      <p:ext uri="{BB962C8B-B14F-4D97-AF65-F5344CB8AC3E}">
        <p14:creationId xmlns:p14="http://schemas.microsoft.com/office/powerpoint/2010/main" val="240911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3871" r="6290" b="3871"/>
          <a:stretch>
            <a:fillRect/>
          </a:stretch>
        </p:blipFill>
        <p:spPr>
          <a:xfrm>
            <a:off x="4236720" y="857249"/>
            <a:ext cx="4907280" cy="46327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857250"/>
            <a:ext cx="3901440" cy="5143500"/>
          </a:xfrm>
          <a:prstGeom prst="rect">
            <a:avLst/>
          </a:prstGeom>
          <a:solidFill>
            <a:srgbClr val="8B0012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20090" y="2327910"/>
            <a:ext cx="22326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Consolas" panose="020B0609020204030204" pitchFamily="49" charset="0"/>
              </a:rPr>
              <a:t>PART 01</a:t>
            </a:r>
            <a:endParaRPr lang="zh-CN" altLang="en-US" sz="405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6280" y="3143251"/>
            <a:ext cx="1181100" cy="3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716280" y="3293954"/>
            <a:ext cx="533400" cy="4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4617720" y="2467897"/>
            <a:ext cx="2402552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50" dirty="0">
                <a:solidFill>
                  <a:srgbClr val="8B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问卷设计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301748" y="1501718"/>
            <a:ext cx="7105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课程评价题，如果不涉及到相关课程，请选择“不适用”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63" y="2332715"/>
            <a:ext cx="7431087" cy="39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679450" y="1377836"/>
            <a:ext cx="784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请认真阅读题项说明，有些题项针对的均是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“本学年”，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问卷中有专门标注。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4838"/>
            <a:ext cx="5970587" cy="41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99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723898" y="1501718"/>
            <a:ext cx="784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课后时间安排：注意问的是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每周课后时间安排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，即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每一项每周平均花多少时间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，选择最接近的选项。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2472565"/>
            <a:ext cx="86201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7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199" y="622626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323528" y="1628800"/>
            <a:ext cx="87410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非毕业生问卷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未进入临床阶段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（含临床课程学习）的学生无需填写第五部分（临床学习），会直接进入第六部分（学业成就与毕业就业意向）。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如进入临床阶段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，但是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还没有进入医院环境学习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，则第六部分也不用填写。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已经进入临床环境学习（即使不是实习阶段），则第五部分题目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可根据实际情况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填写</a:t>
            </a: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（如医院环境、经历事件、医疗工作者行为评价、考核等）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DD8AC3-65DB-40D1-AB9F-3636B24ECD1F}"/>
              </a:ext>
            </a:extLst>
          </p:cNvPr>
          <p:cNvSpPr/>
          <p:nvPr/>
        </p:nvSpPr>
        <p:spPr>
          <a:xfrm>
            <a:off x="1417686" y="472514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问</a:t>
            </a:r>
            <a:r>
              <a:rPr lang="en-US" altLang="zh-CN" dirty="0"/>
              <a:t>24.</a:t>
            </a:r>
            <a:r>
              <a:rPr lang="zh-CN" altLang="en-US" dirty="0"/>
              <a:t>你是否有在临床教学基地（医院）进行学习的经历？  ①是  ②否（选②跳转到第六部分）</a:t>
            </a:r>
          </a:p>
        </p:txBody>
      </p:sp>
    </p:spTree>
    <p:extLst>
      <p:ext uri="{BB962C8B-B14F-4D97-AF65-F5344CB8AC3E}">
        <p14:creationId xmlns:p14="http://schemas.microsoft.com/office/powerpoint/2010/main" val="26446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723898" y="1501718"/>
            <a:ext cx="7842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排序选择题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，请根据题项先选择排在最前的一项，问卷中的 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“第一”表示排在第一选择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。选项不一定穷尽所有选项。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8" y="2419845"/>
            <a:ext cx="67627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11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706138" y="1933766"/>
            <a:ext cx="784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第六部分问本学年成绩暂时并不知道，请根据上学期成绩和这学期个人学习情况估计成绩排名，选择其中一项。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241292-EA8C-4798-9884-83A232CD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15" y="3284984"/>
            <a:ext cx="6572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7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723898" y="1501718"/>
            <a:ext cx="7842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第六部分问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28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填写负担较重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，但最考验问题填写质量，请学生根据实际情况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估计大学入学和现在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在各项能力知识掌握上的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水平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。（探索增值性评价 的重要部分）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86" y="2833104"/>
            <a:ext cx="7474227" cy="32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0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723898" y="1501718"/>
            <a:ext cx="784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问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30D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，选择给出的三项并排序即可，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选项并没有给出所有可能的答案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（如神经、皮肤、运动医学等）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5" y="2457844"/>
            <a:ext cx="7775927" cy="3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6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549285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827584" y="1181265"/>
            <a:ext cx="7842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33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题前会每次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随机显示图文信息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，各位同学可能并不相同，也可能不会呈现图文信息。请认真阅读图文信息后，再填答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33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题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（临床医学专业）</a:t>
            </a:r>
          </a:p>
        </p:txBody>
      </p:sp>
      <p:sp>
        <p:nvSpPr>
          <p:cNvPr id="5" name="矩形 4"/>
          <p:cNvSpPr/>
          <p:nvPr/>
        </p:nvSpPr>
        <p:spPr>
          <a:xfrm>
            <a:off x="3376305" y="615649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随机图文信息呈现举例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E25EEF-C695-4C92-B4C4-6E195B158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348880"/>
            <a:ext cx="68199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87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73812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823289" y="1513490"/>
            <a:ext cx="784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填答完毕，务必提醒注意提交问卷。问卷系统会返回提交成功说明，方显示填写完毕。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03" y="2523405"/>
            <a:ext cx="6720024" cy="3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>
            <a:extLst>
              <a:ext uri="{FF2B5EF4-FFF2-40B4-BE49-F238E27FC236}">
                <a16:creationId xmlns:a16="http://schemas.microsoft.com/office/drawing/2014/main" id="{B8CCDDAD-B67A-4787-BAD0-F16BC0648E09}"/>
              </a:ext>
            </a:extLst>
          </p:cNvPr>
          <p:cNvSpPr txBox="1">
            <a:spLocks/>
          </p:cNvSpPr>
          <p:nvPr/>
        </p:nvSpPr>
        <p:spPr>
          <a:xfrm>
            <a:off x="-914400" y="764704"/>
            <a:ext cx="10972800" cy="1072881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CMSS</a:t>
            </a:r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BF0D17E-D328-42A6-9600-C1A732DA1591}"/>
              </a:ext>
            </a:extLst>
          </p:cNvPr>
          <p:cNvSpPr txBox="1">
            <a:spLocks/>
          </p:cNvSpPr>
          <p:nvPr/>
        </p:nvSpPr>
        <p:spPr>
          <a:xfrm>
            <a:off x="490749" y="1693569"/>
            <a:ext cx="8424936" cy="4669981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–"/>
              <a:defRPr sz="21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0000"/>
                </a:solidFill>
              </a:rPr>
              <a:t>中国医学生培养与发展调查</a:t>
            </a:r>
            <a:r>
              <a:rPr lang="zh-CN" altLang="en-US" dirty="0"/>
              <a:t>（</a:t>
            </a:r>
            <a:r>
              <a:rPr lang="en-US" altLang="zh-CN" dirty="0"/>
              <a:t>China Medical Student Survey, CMSS</a:t>
            </a:r>
            <a:r>
              <a:rPr lang="zh-CN" altLang="en-US" dirty="0"/>
              <a:t>）是我国针对</a:t>
            </a:r>
            <a:r>
              <a:rPr lang="zh-CN" altLang="en-US" dirty="0">
                <a:solidFill>
                  <a:srgbClr val="FF0000"/>
                </a:solidFill>
              </a:rPr>
              <a:t>医学本科生</a:t>
            </a:r>
            <a:r>
              <a:rPr lang="zh-CN" altLang="en-US" dirty="0"/>
              <a:t>开展的</a:t>
            </a:r>
            <a:r>
              <a:rPr lang="zh-CN" altLang="en-US" dirty="0">
                <a:solidFill>
                  <a:srgbClr val="FF0000"/>
                </a:solidFill>
              </a:rPr>
              <a:t>全国性</a:t>
            </a:r>
            <a:r>
              <a:rPr lang="zh-CN" altLang="en-US" dirty="0"/>
              <a:t>大型调查项目，目的是通过收集</a:t>
            </a:r>
            <a:r>
              <a:rPr lang="zh-CN" altLang="en-US" dirty="0">
                <a:solidFill>
                  <a:srgbClr val="FF0000"/>
                </a:solidFill>
              </a:rPr>
              <a:t>翔实、可靠的基础信息</a:t>
            </a:r>
            <a:r>
              <a:rPr lang="zh-CN" altLang="en-US" dirty="0"/>
              <a:t>，从学生的视角全面了解医学教育教学质量和</a:t>
            </a:r>
            <a:r>
              <a:rPr lang="zh-CN" altLang="en-US" dirty="0">
                <a:solidFill>
                  <a:srgbClr val="FF0000"/>
                </a:solidFill>
              </a:rPr>
              <a:t>医学生培养与成长</a:t>
            </a:r>
            <a:r>
              <a:rPr lang="zh-CN" altLang="en-US" dirty="0"/>
              <a:t>状况，以进一步巩固和完善</a:t>
            </a:r>
            <a:r>
              <a:rPr lang="zh-CN" altLang="en-US" dirty="0">
                <a:solidFill>
                  <a:srgbClr val="FF0000"/>
                </a:solidFill>
              </a:rPr>
              <a:t>医学专业评估认证制度</a:t>
            </a:r>
            <a:r>
              <a:rPr lang="zh-CN" altLang="en-US" dirty="0"/>
              <a:t>和促进</a:t>
            </a:r>
            <a:r>
              <a:rPr lang="zh-CN" altLang="en-US" dirty="0">
                <a:solidFill>
                  <a:srgbClr val="FF0000"/>
                </a:solidFill>
              </a:rPr>
              <a:t>医学教育质量保障体系</a:t>
            </a:r>
            <a:r>
              <a:rPr lang="zh-CN" altLang="en-US" dirty="0"/>
              <a:t>建设，为我国（各院校）医学教育的</a:t>
            </a:r>
            <a:r>
              <a:rPr lang="zh-CN" altLang="en-US" dirty="0">
                <a:solidFill>
                  <a:srgbClr val="FF0000"/>
                </a:solidFill>
              </a:rPr>
              <a:t>改革与发展</a:t>
            </a:r>
            <a:r>
              <a:rPr lang="zh-CN" altLang="en-US" dirty="0"/>
              <a:t>提供政策建议。</a:t>
            </a:r>
          </a:p>
        </p:txBody>
      </p:sp>
    </p:spTree>
    <p:extLst>
      <p:ext uri="{BB962C8B-B14F-4D97-AF65-F5344CB8AC3E}">
        <p14:creationId xmlns:p14="http://schemas.microsoft.com/office/powerpoint/2010/main" val="3332737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49" y="598939"/>
            <a:ext cx="7886700" cy="763589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填写说明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823289" y="1513490"/>
            <a:ext cx="7842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样本量与进度跟踪（系统功能）</a:t>
            </a:r>
          </a:p>
        </p:txBody>
      </p:sp>
      <p:sp>
        <p:nvSpPr>
          <p:cNvPr id="4" name="矩形 3"/>
          <p:cNvSpPr/>
          <p:nvPr/>
        </p:nvSpPr>
        <p:spPr>
          <a:xfrm>
            <a:off x="888443" y="2077091"/>
            <a:ext cx="6750566" cy="316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样本量原则：</a:t>
            </a:r>
            <a:endParaRPr lang="en-US" altLang="zh-CN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全样本覆盖（抽样与全国代表性数据）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尽可能提高填答率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填写质量是首位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尽可能保持各年级样本量的一致性</a:t>
            </a:r>
            <a:b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（招生规模变化不大的情况下）</a:t>
            </a:r>
          </a:p>
        </p:txBody>
      </p:sp>
      <p:sp>
        <p:nvSpPr>
          <p:cNvPr id="5" name="矩形 4"/>
          <p:cNvSpPr/>
          <p:nvPr/>
        </p:nvSpPr>
        <p:spPr>
          <a:xfrm>
            <a:off x="938329" y="5344510"/>
            <a:ext cx="7107923" cy="44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进度跟踪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：平台使用请参考相应王丹老师的说明。</a:t>
            </a:r>
          </a:p>
        </p:txBody>
      </p:sp>
    </p:spTree>
    <p:extLst>
      <p:ext uri="{BB962C8B-B14F-4D97-AF65-F5344CB8AC3E}">
        <p14:creationId xmlns:p14="http://schemas.microsoft.com/office/powerpoint/2010/main" val="19110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600" y="2564904"/>
            <a:ext cx="6978496" cy="143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如有任何疑问与建议还请随时联系！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优先：微信群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联系邮箱：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medudata@163.com</a:t>
            </a:r>
          </a:p>
        </p:txBody>
      </p:sp>
      <p:sp>
        <p:nvSpPr>
          <p:cNvPr id="2" name="矩形 1"/>
          <p:cNvSpPr/>
          <p:nvPr/>
        </p:nvSpPr>
        <p:spPr>
          <a:xfrm>
            <a:off x="1285284" y="1046553"/>
            <a:ext cx="6886877" cy="139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可依据本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PPT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与王丹老师的数据平台说明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PPT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，结合各院校实际情况调整相关内容，成为本院校组织相关培训或填写说明的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PPT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4857789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各院校尽可能避免多点联系！</a:t>
            </a:r>
            <a:r>
              <a:rPr lang="zh-CN" altLang="en-US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院校内部及时沟通和保持一致性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如有不及时，还请各位老师理解，谢谢！</a:t>
            </a:r>
          </a:p>
        </p:txBody>
      </p:sp>
    </p:spTree>
    <p:extLst>
      <p:ext uri="{BB962C8B-B14F-4D97-AF65-F5344CB8AC3E}">
        <p14:creationId xmlns:p14="http://schemas.microsoft.com/office/powerpoint/2010/main" val="30336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112387" cy="311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2466467" y="4131969"/>
            <a:ext cx="4572085" cy="2356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全国医学教育发展中心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http://medu.bjmu.edu.cn/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全国医学教育发展中心信息与数据平台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https://medudata.bjmu.edu.cn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51731"/>
            <a:ext cx="8229600" cy="579179"/>
          </a:xfrm>
        </p:spPr>
        <p:txBody>
          <a:bodyPr/>
          <a:lstStyle/>
          <a:p>
            <a:r>
              <a:rPr lang="en-US" altLang="zh-CN" dirty="0"/>
              <a:t>CMSS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13538" y="1910521"/>
            <a:ext cx="4244280" cy="3394472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2019</a:t>
            </a:r>
            <a:r>
              <a:rPr lang="zh-CN" altLang="en-US" sz="1800" dirty="0"/>
              <a:t>年 临床医学本科阶段毕业生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 </a:t>
            </a:r>
            <a:r>
              <a:rPr lang="en-US" altLang="zh-CN" sz="1800" dirty="0">
                <a:solidFill>
                  <a:srgbClr val="FF0000"/>
                </a:solidFill>
              </a:rPr>
              <a:t>33</a:t>
            </a:r>
            <a:r>
              <a:rPr lang="en-US" altLang="zh-CN" sz="1800" dirty="0"/>
              <a:t>  11596/10062</a:t>
            </a:r>
            <a:endParaRPr lang="zh-CN" altLang="en-US" sz="1800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881507" y="1910521"/>
            <a:ext cx="4244280" cy="3394472"/>
          </a:xfrm>
        </p:spPr>
        <p:txBody>
          <a:bodyPr/>
          <a:lstStyle/>
          <a:p>
            <a:r>
              <a:rPr lang="en-US" altLang="zh-CN" sz="1800" dirty="0"/>
              <a:t>2020</a:t>
            </a:r>
            <a:r>
              <a:rPr lang="zh-CN" altLang="en-US" sz="1800" dirty="0"/>
              <a:t>年临床医学在校本科生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   119/</a:t>
            </a:r>
            <a:r>
              <a:rPr lang="en-US" altLang="zh-CN" sz="1800" dirty="0">
                <a:solidFill>
                  <a:srgbClr val="FF0000"/>
                </a:solidFill>
              </a:rPr>
              <a:t>107</a:t>
            </a:r>
            <a:r>
              <a:rPr lang="en-US" altLang="zh-CN" sz="1800" dirty="0"/>
              <a:t>      180348/</a:t>
            </a:r>
            <a:r>
              <a:rPr lang="en-US" altLang="zh-CN" sz="1800" dirty="0">
                <a:solidFill>
                  <a:srgbClr val="FF0000"/>
                </a:solidFill>
              </a:rPr>
              <a:t>152645</a:t>
            </a:r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639226"/>
            <a:ext cx="3024336" cy="7743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3" y="3141056"/>
            <a:ext cx="3300831" cy="24756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13" y="2537813"/>
            <a:ext cx="2309931" cy="5239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078" y="3446258"/>
            <a:ext cx="2700300" cy="22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532" y="1223838"/>
            <a:ext cx="8229600" cy="579179"/>
          </a:xfrm>
        </p:spPr>
        <p:txBody>
          <a:bodyPr/>
          <a:lstStyle/>
          <a:p>
            <a:r>
              <a:rPr lang="en-US" altLang="zh-CN" dirty="0"/>
              <a:t>CMSS</a:t>
            </a:r>
            <a:r>
              <a:rPr lang="zh-CN" altLang="en-US" dirty="0"/>
              <a:t>（临床医学为例）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02" y="2502396"/>
            <a:ext cx="2465093" cy="206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226311" cy="295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884" y="2132856"/>
            <a:ext cx="2196448" cy="279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200496" y="1366735"/>
            <a:ext cx="199822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spcBef>
                <a:spcPts val="225"/>
              </a:spcBef>
            </a:pPr>
            <a:r>
              <a:rPr lang="zh-CN" altLang="en-US" sz="2400" b="1" u="sng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突出</a:t>
            </a:r>
            <a:endParaRPr lang="en-US" altLang="zh-CN" sz="2400" b="1" u="sng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611981" lvl="2" indent="-139304">
              <a:spcBef>
                <a:spcPts val="225"/>
              </a:spcBef>
            </a:pPr>
            <a:r>
              <a:rPr lang="zh-CN" altLang="en-US" sz="15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医学特色</a:t>
            </a:r>
            <a:endParaRPr lang="en-US" altLang="zh-CN" sz="15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611981" lvl="2" indent="-139304">
              <a:spcBef>
                <a:spcPts val="225"/>
              </a:spcBef>
            </a:pPr>
            <a:r>
              <a:rPr lang="zh-CN" altLang="en-US" sz="15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国际前沿</a:t>
            </a:r>
            <a:endParaRPr lang="en-US" altLang="zh-CN" sz="15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8863" y="5136327"/>
            <a:ext cx="42242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服务于院校，结果导向，持续改进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E36611-F7C6-4157-B660-E5C34FEB6DAF}"/>
              </a:ext>
            </a:extLst>
          </p:cNvPr>
          <p:cNvSpPr/>
          <p:nvPr/>
        </p:nvSpPr>
        <p:spPr>
          <a:xfrm>
            <a:off x="3610966" y="567162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各专业国标</a:t>
            </a:r>
          </a:p>
        </p:txBody>
      </p:sp>
    </p:spTree>
    <p:extLst>
      <p:ext uri="{BB962C8B-B14F-4D97-AF65-F5344CB8AC3E}">
        <p14:creationId xmlns:p14="http://schemas.microsoft.com/office/powerpoint/2010/main" val="10596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CMSS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706631" y="1531496"/>
            <a:ext cx="3816425" cy="3888432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医学生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医学教育的整体性</a:t>
            </a:r>
            <a:endParaRPr lang="en-US" altLang="zh-CN" sz="2000" dirty="0"/>
          </a:p>
          <a:p>
            <a:pPr lvl="1"/>
            <a:r>
              <a:rPr lang="zh-CN" altLang="en-US" sz="2000" dirty="0"/>
              <a:t>不局限于临床医学生</a:t>
            </a:r>
            <a:endParaRPr lang="en-US" altLang="zh-CN" sz="2000" dirty="0"/>
          </a:p>
          <a:p>
            <a:pPr lvl="1">
              <a:spcAft>
                <a:spcPts val="900"/>
              </a:spcAft>
            </a:pPr>
            <a:r>
              <a:rPr lang="zh-CN" altLang="en-US" sz="2000" dirty="0"/>
              <a:t>口腔、护理、预防、药学等</a:t>
            </a:r>
            <a:endParaRPr lang="en-US" altLang="zh-CN" sz="2000" dirty="0"/>
          </a:p>
          <a:p>
            <a:r>
              <a:rPr lang="zh-CN" altLang="en-US" sz="2400" dirty="0">
                <a:solidFill>
                  <a:srgbClr val="FF0000"/>
                </a:solidFill>
              </a:rPr>
              <a:t>问卷体系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新生问卷（各专业统一）</a:t>
            </a:r>
            <a:endParaRPr lang="en-US" altLang="zh-CN" sz="2000" dirty="0"/>
          </a:p>
          <a:p>
            <a:pPr lvl="1"/>
            <a:r>
              <a:rPr lang="zh-CN" altLang="en-US" sz="2000" dirty="0"/>
              <a:t>非毕业年级问卷（统一</a:t>
            </a:r>
            <a:r>
              <a:rPr lang="en-US" altLang="zh-CN" sz="2000" dirty="0"/>
              <a:t>+</a:t>
            </a:r>
            <a:r>
              <a:rPr lang="zh-CN" altLang="en-US" sz="2000" dirty="0"/>
              <a:t>个性（框架一致）</a:t>
            </a:r>
            <a:endParaRPr lang="en-US" altLang="zh-CN" sz="2000" dirty="0"/>
          </a:p>
          <a:p>
            <a:pPr lvl="1"/>
            <a:r>
              <a:rPr lang="zh-CN" altLang="en-US" sz="2000" dirty="0"/>
              <a:t>本科毕年级问卷（统一</a:t>
            </a:r>
            <a:r>
              <a:rPr lang="en-US" altLang="zh-CN" sz="2000" dirty="0"/>
              <a:t>+</a:t>
            </a:r>
            <a:r>
              <a:rPr lang="zh-CN" altLang="en-US" sz="2000" dirty="0"/>
              <a:t>个性（框架一致）</a:t>
            </a:r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3618402" cy="3394472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调查方式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横截面调查（多年数据构成混合截面数据）：方便性</a:t>
            </a:r>
            <a:r>
              <a:rPr lang="en-US" altLang="zh-CN" sz="2000" dirty="0"/>
              <a:t>+</a:t>
            </a:r>
            <a:r>
              <a:rPr lang="zh-CN" altLang="en-US" sz="2000" dirty="0"/>
              <a:t>院校需求导向</a:t>
            </a:r>
            <a:endParaRPr lang="en-US" altLang="zh-CN" sz="2000" dirty="0"/>
          </a:p>
          <a:p>
            <a:pPr lvl="1"/>
            <a:r>
              <a:rPr lang="zh-CN" altLang="en-US" sz="2000" dirty="0"/>
              <a:t>追踪调查（面板数据）：精确匹配</a:t>
            </a:r>
            <a:r>
              <a:rPr lang="en-US" altLang="zh-CN" sz="2000" dirty="0"/>
              <a:t>+</a:t>
            </a:r>
            <a:r>
              <a:rPr lang="zh-CN" altLang="en-US" sz="2000" dirty="0"/>
              <a:t>严格抽样</a:t>
            </a:r>
            <a:r>
              <a:rPr lang="en-US" altLang="zh-CN" sz="2000" dirty="0"/>
              <a:t>+</a:t>
            </a:r>
            <a:r>
              <a:rPr lang="zh-CN" altLang="en-US" sz="2000" dirty="0"/>
              <a:t>学术导向</a:t>
            </a:r>
            <a:endParaRPr lang="en-US" altLang="zh-CN" sz="2000" dirty="0"/>
          </a:p>
          <a:p>
            <a:pPr lvl="1"/>
            <a:r>
              <a:rPr lang="zh-CN" altLang="en-US" sz="2000" dirty="0"/>
              <a:t>学术</a:t>
            </a:r>
            <a:r>
              <a:rPr lang="en-US" altLang="zh-CN" sz="2000" dirty="0"/>
              <a:t>+</a:t>
            </a:r>
            <a:r>
              <a:rPr lang="zh-CN" altLang="en-US" sz="2000" dirty="0"/>
              <a:t>需求相结合，学术引领</a:t>
            </a:r>
            <a:endParaRPr lang="en-US" altLang="zh-CN" sz="2000" dirty="0"/>
          </a:p>
          <a:p>
            <a:pPr marL="257175" lvl="1" indent="-257175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</a:rPr>
              <a:t>国内外对接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实践</a:t>
            </a:r>
            <a:endParaRPr lang="en-US" altLang="zh-CN" sz="2000" dirty="0"/>
          </a:p>
          <a:p>
            <a:pPr lvl="1"/>
            <a:r>
              <a:rPr lang="zh-CN" altLang="en-US" sz="2000" dirty="0"/>
              <a:t>理论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A79A87-162F-44F0-9608-3B09F8FE45CE}"/>
              </a:ext>
            </a:extLst>
          </p:cNvPr>
          <p:cNvSpPr/>
          <p:nvPr/>
        </p:nvSpPr>
        <p:spPr>
          <a:xfrm>
            <a:off x="1163280" y="5867160"/>
            <a:ext cx="667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打通不同数据（学校其他数据（学校层面和学生层面））</a:t>
            </a:r>
          </a:p>
        </p:txBody>
      </p:sp>
    </p:spTree>
    <p:extLst>
      <p:ext uri="{BB962C8B-B14F-4D97-AF65-F5344CB8AC3E}">
        <p14:creationId xmlns:p14="http://schemas.microsoft.com/office/powerpoint/2010/main" val="3211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336F651-45E3-467E-9884-ED9F60190A6A}"/>
              </a:ext>
            </a:extLst>
          </p:cNvPr>
          <p:cNvSpPr txBox="1"/>
          <p:nvPr/>
        </p:nvSpPr>
        <p:spPr>
          <a:xfrm>
            <a:off x="1835696" y="1287451"/>
            <a:ext cx="2151856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医学本科生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7707E3-0529-4E2B-8F03-91219ACA7F47}"/>
              </a:ext>
            </a:extLst>
          </p:cNvPr>
          <p:cNvSpPr txBox="1"/>
          <p:nvPr/>
        </p:nvSpPr>
        <p:spPr>
          <a:xfrm>
            <a:off x="1842391" y="2367571"/>
            <a:ext cx="5177881" cy="83099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zh-CN" dirty="0"/>
              <a:t>以学生为中心</a:t>
            </a:r>
            <a:r>
              <a:rPr lang="zh-CN" altLang="en-US" dirty="0"/>
              <a:t>，</a:t>
            </a:r>
            <a:r>
              <a:rPr lang="zh-CN" altLang="zh-CN" dirty="0"/>
              <a:t>体现学生的主体地位</a:t>
            </a:r>
            <a:r>
              <a:rPr lang="en-US" altLang="zh-CN" dirty="0"/>
              <a:t> </a:t>
            </a:r>
            <a:r>
              <a:rPr lang="zh-CN" altLang="en-US" dirty="0"/>
              <a:t>强化过程评价，探索增值评价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1EBE51-A1F1-45DA-8016-7F631CC9253F}"/>
              </a:ext>
            </a:extLst>
          </p:cNvPr>
          <p:cNvSpPr txBox="1"/>
          <p:nvPr/>
        </p:nvSpPr>
        <p:spPr>
          <a:xfrm>
            <a:off x="1907704" y="4892967"/>
            <a:ext cx="3586202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医学教育教学质量</a:t>
            </a:r>
            <a:endParaRPr lang="en-US" altLang="zh-CN" sz="2400" kern="100" dirty="0">
              <a:solidFill>
                <a:srgbClr val="000000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endParaRPr lang="en-US" altLang="zh-CN" sz="2400" kern="1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医学生培养与成长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CB2768-AF97-47CD-A43E-F7911EE07E8D}"/>
              </a:ext>
            </a:extLst>
          </p:cNvPr>
          <p:cNvSpPr txBox="1"/>
          <p:nvPr/>
        </p:nvSpPr>
        <p:spPr>
          <a:xfrm>
            <a:off x="1835696" y="3733841"/>
            <a:ext cx="6120680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通过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学生视角，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收集翔实、可靠的基础信息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35139E-EE18-4BC5-BF3F-BFE28D1D18D7}"/>
              </a:ext>
            </a:extLst>
          </p:cNvPr>
          <p:cNvSpPr txBox="1"/>
          <p:nvPr/>
        </p:nvSpPr>
        <p:spPr>
          <a:xfrm>
            <a:off x="1942698" y="898083"/>
            <a:ext cx="8498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对象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AC83AF-06F6-4A51-BB25-D396730BC0FD}"/>
              </a:ext>
            </a:extLst>
          </p:cNvPr>
          <p:cNvSpPr txBox="1"/>
          <p:nvPr/>
        </p:nvSpPr>
        <p:spPr>
          <a:xfrm>
            <a:off x="2028134" y="3337774"/>
            <a:ext cx="80021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方式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29332D-D76D-4CBA-A21A-DC38C2EB30C7}"/>
              </a:ext>
            </a:extLst>
          </p:cNvPr>
          <p:cNvSpPr txBox="1"/>
          <p:nvPr/>
        </p:nvSpPr>
        <p:spPr>
          <a:xfrm>
            <a:off x="2090259" y="4504971"/>
            <a:ext cx="80021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反馈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5AFAC92-A167-4AEB-95C7-46B253AB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79297"/>
            <a:ext cx="533290" cy="7153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E74F2FA-C725-474C-8622-1B4EA878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48" y="2205018"/>
            <a:ext cx="533290" cy="5759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F19FC8C-365D-4A9E-AEEB-6CDFD1BF3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1" y="3655423"/>
            <a:ext cx="468037" cy="5656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67F3801-FE72-43BD-A898-2347CDFCBDD4}"/>
              </a:ext>
            </a:extLst>
          </p:cNvPr>
          <p:cNvSpPr txBox="1"/>
          <p:nvPr/>
        </p:nvSpPr>
        <p:spPr>
          <a:xfrm>
            <a:off x="1975520" y="1974357"/>
            <a:ext cx="9361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理念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2AEBFC6-3FCC-4B9A-A693-536C35E78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54" y="5104018"/>
            <a:ext cx="747746" cy="7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F7E65-5166-4645-A218-91759B764E52}"/>
              </a:ext>
            </a:extLst>
          </p:cNvPr>
          <p:cNvSpPr txBox="1">
            <a:spLocks/>
          </p:cNvSpPr>
          <p:nvPr/>
        </p:nvSpPr>
        <p:spPr>
          <a:xfrm>
            <a:off x="-914401" y="699935"/>
            <a:ext cx="10972800" cy="64083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CMSS</a:t>
            </a:r>
            <a:r>
              <a:rPr lang="zh-CN" altLang="en-US" dirty="0"/>
              <a:t>问卷设计</a:t>
            </a:r>
          </a:p>
        </p:txBody>
      </p:sp>
      <p:sp>
        <p:nvSpPr>
          <p:cNvPr id="3" name="内容占位符 4">
            <a:extLst>
              <a:ext uri="{FF2B5EF4-FFF2-40B4-BE49-F238E27FC236}">
                <a16:creationId xmlns:a16="http://schemas.microsoft.com/office/drawing/2014/main" id="{6E8FF470-6778-4722-A2B8-596EC9190AE1}"/>
              </a:ext>
            </a:extLst>
          </p:cNvPr>
          <p:cNvSpPr txBox="1">
            <a:spLocks/>
          </p:cNvSpPr>
          <p:nvPr/>
        </p:nvSpPr>
        <p:spPr>
          <a:xfrm>
            <a:off x="414033" y="1284859"/>
            <a:ext cx="8315931" cy="511256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–"/>
              <a:defRPr sz="21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b="1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对接</a:t>
            </a:r>
            <a:endParaRPr lang="en-US" altLang="zh-CN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医学专业认证标准</a:t>
            </a:r>
            <a:endParaRPr lang="en-US" altLang="zh-CN" sz="2000" dirty="0"/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高等教育质量监测国家数据平台</a:t>
            </a:r>
            <a:endParaRPr lang="en-US" altLang="zh-CN" sz="2000" dirty="0"/>
          </a:p>
          <a:p>
            <a:pPr marL="3429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</a:rPr>
              <a:t>参考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国内高等院校大型学生调查项目，如北大教育学院学生发展调查、</a:t>
            </a:r>
            <a:br>
              <a:rPr lang="en-US" altLang="zh-CN" sz="2000" dirty="0"/>
            </a:br>
            <a:r>
              <a:rPr lang="en-US" altLang="zh-CN" sz="2000" dirty="0"/>
              <a:t>CCSS</a:t>
            </a:r>
            <a:r>
              <a:rPr lang="zh-CN" altLang="en-US" sz="2000" dirty="0"/>
              <a:t>、</a:t>
            </a:r>
            <a:r>
              <a:rPr lang="en-US" altLang="zh-CN" sz="2000" dirty="0"/>
              <a:t>NCSS</a:t>
            </a:r>
            <a:r>
              <a:rPr lang="zh-CN" altLang="en-US" sz="2000" dirty="0"/>
              <a:t>、</a:t>
            </a:r>
            <a:r>
              <a:rPr lang="en-US" altLang="zh-CN" sz="2000" dirty="0"/>
              <a:t>BCSPS</a:t>
            </a:r>
            <a:r>
              <a:rPr lang="zh-CN" altLang="en-US" sz="2000" dirty="0"/>
              <a:t>等</a:t>
            </a:r>
            <a:endParaRPr lang="en-US" altLang="zh-CN" sz="2000" dirty="0"/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社会科学领域高水平大型微观项目，如</a:t>
            </a:r>
            <a:r>
              <a:rPr lang="en-US" altLang="zh-CN" sz="2000" dirty="0"/>
              <a:t>CFPS</a:t>
            </a:r>
            <a:r>
              <a:rPr lang="zh-CN" altLang="en-US" sz="2000" dirty="0"/>
              <a:t>、</a:t>
            </a:r>
            <a:r>
              <a:rPr lang="en-US" altLang="zh-CN" sz="2000" dirty="0"/>
              <a:t>CEPS</a:t>
            </a:r>
            <a:r>
              <a:rPr lang="zh-CN" altLang="en-US" sz="2000" dirty="0"/>
              <a:t>、</a:t>
            </a:r>
            <a:r>
              <a:rPr lang="en-US" altLang="zh-CN" sz="2000" dirty="0"/>
              <a:t>CHARLS</a:t>
            </a:r>
            <a:r>
              <a:rPr lang="zh-CN" altLang="en-US" sz="2000" dirty="0"/>
              <a:t>等</a:t>
            </a:r>
            <a:endParaRPr lang="en-US" altLang="zh-CN" sz="2000" dirty="0"/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国外高等教育及医学教育调查，如</a:t>
            </a:r>
            <a:r>
              <a:rPr lang="en-US" altLang="zh-CN" sz="2000" dirty="0"/>
              <a:t>NSSE</a:t>
            </a:r>
            <a:r>
              <a:rPr lang="zh-CN" altLang="en-US" sz="2000" dirty="0"/>
              <a:t>、</a:t>
            </a:r>
            <a:r>
              <a:rPr lang="en-US" altLang="zh-CN" sz="2000" dirty="0"/>
              <a:t>CSEQ</a:t>
            </a:r>
            <a:r>
              <a:rPr lang="zh-CN" altLang="en-US" sz="2000" dirty="0"/>
              <a:t>、</a:t>
            </a:r>
            <a:r>
              <a:rPr lang="en-US" altLang="zh-CN" sz="2000" dirty="0"/>
              <a:t>SERU</a:t>
            </a:r>
            <a:r>
              <a:rPr lang="zh-CN" altLang="en-US" sz="2000" dirty="0"/>
              <a:t>、</a:t>
            </a:r>
            <a:r>
              <a:rPr lang="en-US" altLang="zh-CN" sz="2000" dirty="0"/>
              <a:t>AAMC-GQ</a:t>
            </a:r>
            <a:r>
              <a:rPr lang="zh-CN" altLang="en-US" sz="2000" dirty="0"/>
              <a:t>等</a:t>
            </a: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22F8AD-1208-4371-BE3D-7E6DC25A5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76" y="4626321"/>
            <a:ext cx="2565284" cy="189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39EE58-8D0E-4A78-B733-E22A602DB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179" y="4797164"/>
            <a:ext cx="2690048" cy="155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3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2092</Words>
  <Application>Microsoft Office PowerPoint</Application>
  <PresentationFormat>全屏显示(4:3)</PresentationFormat>
  <Paragraphs>242</Paragraphs>
  <Slides>42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华文新魏</vt:lpstr>
      <vt:lpstr>华文行楷</vt:lpstr>
      <vt:lpstr>楷体</vt:lpstr>
      <vt:lpstr>时尚中黑简体</vt:lpstr>
      <vt:lpstr>宋体</vt:lpstr>
      <vt:lpstr>微软雅黑</vt:lpstr>
      <vt:lpstr>Arial</vt:lpstr>
      <vt:lpstr>Calibri</vt:lpstr>
      <vt:lpstr>Consolas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CMSS</vt:lpstr>
      <vt:lpstr>CMSS（临床医学为例）</vt:lpstr>
      <vt:lpstr>CMSS</vt:lpstr>
      <vt:lpstr>PowerPoint 演示文稿</vt:lpstr>
      <vt:lpstr>PowerPoint 演示文稿</vt:lpstr>
      <vt:lpstr>PowerPoint 演示文稿</vt:lpstr>
      <vt:lpstr>CMSS问卷设计</vt:lpstr>
      <vt:lpstr>CMSS问卷基本结构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填写说明</vt:lpstr>
      <vt:lpstr>填写说明</vt:lpstr>
      <vt:lpstr>填写说明</vt:lpstr>
      <vt:lpstr>填写说明（以临床为例）</vt:lpstr>
      <vt:lpstr>5. 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填写说明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</cp:lastModifiedBy>
  <cp:revision>2446</cp:revision>
  <dcterms:created xsi:type="dcterms:W3CDTF">2016-09-20T00:33:00Z</dcterms:created>
  <dcterms:modified xsi:type="dcterms:W3CDTF">2021-05-28T00:44:57Z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2052-11.1.0.9826</vt:lpwstr>
  </property>
</Properties>
</file>